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5" r:id="rId3"/>
    <p:sldId id="306" r:id="rId4"/>
    <p:sldId id="262" r:id="rId5"/>
    <p:sldId id="274" r:id="rId6"/>
    <p:sldId id="275" r:id="rId7"/>
    <p:sldId id="276" r:id="rId8"/>
    <p:sldId id="307" r:id="rId9"/>
    <p:sldId id="263" r:id="rId10"/>
    <p:sldId id="308" r:id="rId11"/>
    <p:sldId id="280"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9" r:id="rId28"/>
    <p:sldId id="325" r:id="rId29"/>
    <p:sldId id="299" r:id="rId30"/>
    <p:sldId id="326" r:id="rId31"/>
    <p:sldId id="273" r:id="rId32"/>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71250" autoAdjust="0"/>
  </p:normalViewPr>
  <p:slideViewPr>
    <p:cSldViewPr>
      <p:cViewPr varScale="1">
        <p:scale>
          <a:sx n="65" d="100"/>
          <a:sy n="65" d="100"/>
        </p:scale>
        <p:origin x="-17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33483422-474B-4421-BEAF-EC009B8C1121}" type="datetimeFigureOut">
              <a:rPr lang="fil-PH" smtClean="0"/>
              <a:t>6/18/2015</a:t>
            </a:fld>
            <a:endParaRPr lang="fil-PH"/>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fil-PH"/>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FDD97E85-52EC-47D9-AA4C-31CD7A92687C}" type="slidenum">
              <a:rPr lang="fil-PH" smtClean="0"/>
              <a:t>‹N°›</a:t>
            </a:fld>
            <a:endParaRPr lang="fil-PH"/>
          </a:p>
        </p:txBody>
      </p:sp>
    </p:spTree>
    <p:extLst>
      <p:ext uri="{BB962C8B-B14F-4D97-AF65-F5344CB8AC3E}">
        <p14:creationId xmlns:p14="http://schemas.microsoft.com/office/powerpoint/2010/main" val="328934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6561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5C1BCD9-EBB7-4BBC-8EA8-E2210AA2B4F0}" type="datetimeFigureOut">
              <a:rPr lang="en-US"/>
              <a:pPr/>
              <a:t>6/18/2015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28D133-2AFC-410B-9AFA-CAB77A3F2D3F}" type="slidenum">
              <a:rPr lang="en-US"/>
              <a:pPr/>
              <a:t>‹N°›</a:t>
            </a:fld>
            <a:endParaRPr lang="en-US"/>
          </a:p>
        </p:txBody>
      </p:sp>
    </p:spTree>
    <p:extLst>
      <p:ext uri="{BB962C8B-B14F-4D97-AF65-F5344CB8AC3E}">
        <p14:creationId xmlns:p14="http://schemas.microsoft.com/office/powerpoint/2010/main" val="3397560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INTRO</a:t>
            </a:r>
          </a:p>
          <a:p>
            <a:pPr eaLnBrk="1" hangingPunct="1">
              <a:spcBef>
                <a:spcPct val="0"/>
              </a:spcBef>
            </a:pPr>
            <a:r>
              <a:rPr lang="en-PH" dirty="0" smtClean="0">
                <a:ea typeface="ＭＳ Ｐゴシック" pitchFamily="34" charset="-128"/>
              </a:rPr>
              <a:t>Today we take the opportunity to reflect on</a:t>
            </a:r>
            <a:r>
              <a:rPr lang="en-PH" baseline="0" dirty="0" smtClean="0">
                <a:ea typeface="ＭＳ Ｐゴシック" pitchFamily="34" charset="-128"/>
              </a:rPr>
              <a:t> our associations</a:t>
            </a:r>
          </a:p>
          <a:p>
            <a:pPr eaLnBrk="1" hangingPunct="1">
              <a:spcBef>
                <a:spcPct val="0"/>
              </a:spcBef>
            </a:pPr>
            <a:r>
              <a:rPr lang="en-PH" baseline="0" dirty="0" smtClean="0">
                <a:ea typeface="ＭＳ Ｐゴシック" pitchFamily="34" charset="-128"/>
              </a:rPr>
              <a:t>Our purpose… and are we being faithful to it.</a:t>
            </a:r>
          </a:p>
          <a:p>
            <a:pPr eaLnBrk="1" hangingPunct="1">
              <a:spcBef>
                <a:spcPct val="0"/>
              </a:spcBef>
            </a:pPr>
            <a:r>
              <a:rPr lang="en-PH" baseline="0" dirty="0" smtClean="0">
                <a:ea typeface="ＭＳ Ｐゴシック" pitchFamily="34" charset="-128"/>
              </a:rPr>
              <a:t>… together and by association is a very Lasallian term and we will get to that in a bit…</a:t>
            </a:r>
            <a:endParaRPr lang="fil-PH" dirty="0"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CAB82D-BF25-4CEE-9A40-77D29E96739A}"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Time</a:t>
            </a:r>
            <a:r>
              <a:rPr lang="en-PH" baseline="0" dirty="0" smtClean="0">
                <a:ea typeface="ＭＳ Ｐゴシック" pitchFamily="34" charset="-128"/>
              </a:rPr>
              <a:t> Treasure and Talent.  Are we supporting our schools with all 3?</a:t>
            </a:r>
            <a:endParaRPr lang="fil-PH" dirty="0" smtClean="0">
              <a:ea typeface="ＭＳ Ｐゴシック"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78D472-DBF0-487B-81DD-C4EA2274B5A8}"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How is </a:t>
            </a:r>
            <a:r>
              <a:rPr lang="en-PH" baseline="0" dirty="0" smtClean="0">
                <a:ea typeface="ＭＳ Ｐゴシック" pitchFamily="34" charset="-128"/>
              </a:rPr>
              <a:t>our association participating in the Lasallian Mission of Education?  What are our activities and programs that respond directly to the our this?</a:t>
            </a:r>
            <a:endParaRPr lang="fil-PH" dirty="0" smtClean="0">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EE0642-74E8-455C-9385-3DF9637EE2AB}"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PH" dirty="0" smtClean="0">
                <a:ea typeface="ＭＳ Ｐゴシック" pitchFamily="34" charset="-128"/>
              </a:rPr>
              <a:t>DON: 2 things</a:t>
            </a:r>
            <a:r>
              <a:rPr lang="en-PH" baseline="0" dirty="0" smtClean="0">
                <a:ea typeface="ＭＳ Ｐゴシック" pitchFamily="34" charset="-128"/>
              </a:rPr>
              <a:t> here… 1. Is the Mission we share central to our Association?… does this reflect in our Purpose, our Mission our Vision and our Values?</a:t>
            </a:r>
          </a:p>
          <a:p>
            <a:pPr marL="0" marR="0" indent="0" algn="l" defTabSz="914400" rtl="0" eaLnBrk="1" fontAlgn="base" latinLnBrk="0" hangingPunct="1">
              <a:lnSpc>
                <a:spcPct val="100000"/>
              </a:lnSpc>
              <a:spcBef>
                <a:spcPct val="0"/>
              </a:spcBef>
              <a:spcAft>
                <a:spcPct val="0"/>
              </a:spcAft>
              <a:buClrTx/>
              <a:buSzTx/>
              <a:buFontTx/>
              <a:buNone/>
              <a:tabLst/>
              <a:defRPr/>
            </a:pPr>
            <a:r>
              <a:rPr lang="en-PH" baseline="0" dirty="0" smtClean="0">
                <a:ea typeface="ＭＳ Ｐゴシック" pitchFamily="34" charset="-128"/>
              </a:rPr>
              <a:t>And number 2… Are we in association with the </a:t>
            </a:r>
            <a:r>
              <a:rPr lang="en-PH" dirty="0" smtClean="0">
                <a:ea typeface="ＭＳ Ｐゴシック" pitchFamily="34" charset="-128"/>
              </a:rPr>
              <a:t>with the broader lasallian family</a:t>
            </a:r>
            <a:r>
              <a:rPr lang="en-PH" baseline="0" dirty="0" smtClean="0">
                <a:ea typeface="ＭＳ Ｐゴシック" pitchFamily="34" charset="-128"/>
              </a:rPr>
              <a:t>?  We need to be in Association with others, with the Brothers for instance, or with UMAEL, or with other Lasallian associations who share the mission with us... Or are we isolated and acting alone more often?</a:t>
            </a:r>
            <a:endParaRPr lang="fil-PH" dirty="0" smtClean="0">
              <a:ea typeface="ＭＳ Ｐゴシック" pitchFamily="34"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B9A0D6-3919-48BB-A4C1-0BD3C49EBCDB}"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PH" dirty="0" smtClean="0">
                <a:ea typeface="ＭＳ Ｐゴシック" pitchFamily="34" charset="-128"/>
              </a:rPr>
              <a:t>DON: Lets</a:t>
            </a:r>
            <a:r>
              <a:rPr lang="en-PH" baseline="0" dirty="0" smtClean="0">
                <a:ea typeface="ＭＳ Ｐゴシック" pitchFamily="34" charset="-128"/>
              </a:rPr>
              <a:t> do a simple test… </a:t>
            </a:r>
            <a:r>
              <a:rPr lang="en-US" sz="1200" b="1" dirty="0" smtClean="0"/>
              <a:t>In an Association of </a:t>
            </a:r>
            <a:r>
              <a:rPr lang="en-US" sz="1200" b="1" dirty="0" err="1" smtClean="0"/>
              <a:t>Lasallian</a:t>
            </a:r>
            <a:r>
              <a:rPr lang="en-US" sz="1200" b="1" dirty="0" smtClean="0"/>
              <a:t> Former Students</a:t>
            </a:r>
          </a:p>
          <a:p>
            <a:pPr eaLnBrk="1" hangingPunct="1"/>
            <a:r>
              <a:rPr lang="en-US" sz="1200" b="1" dirty="0" smtClean="0"/>
              <a:t>there are some </a:t>
            </a:r>
            <a:r>
              <a:rPr lang="en-US" sz="1600" b="1" dirty="0" smtClean="0">
                <a:solidFill>
                  <a:srgbClr val="FFFF00"/>
                </a:solidFill>
              </a:rPr>
              <a:t>key elements </a:t>
            </a:r>
            <a:r>
              <a:rPr lang="en-US" sz="1200" b="1" dirty="0" smtClean="0"/>
              <a:t>without which </a:t>
            </a:r>
          </a:p>
          <a:p>
            <a:pPr eaLnBrk="1" hangingPunct="1"/>
            <a:r>
              <a:rPr lang="en-US" sz="1200" b="1" dirty="0" smtClean="0"/>
              <a:t>the association </a:t>
            </a:r>
            <a:r>
              <a:rPr lang="en-US" sz="1200" b="1" dirty="0" smtClean="0">
                <a:solidFill>
                  <a:srgbClr val="FFFF00"/>
                </a:solidFill>
              </a:rPr>
              <a:t>could not be recognized as </a:t>
            </a:r>
            <a:r>
              <a:rPr lang="en-US" sz="1200" b="1" dirty="0" err="1" smtClean="0">
                <a:solidFill>
                  <a:srgbClr val="FFFF00"/>
                </a:solidFill>
              </a:rPr>
              <a:t>Lasallian</a:t>
            </a:r>
            <a:r>
              <a:rPr lang="en-US" sz="1200" b="1" dirty="0" smtClean="0"/>
              <a:t>, </a:t>
            </a:r>
          </a:p>
          <a:p>
            <a:pPr eaLnBrk="1" hangingPunct="1"/>
            <a:r>
              <a:rPr lang="en-US" sz="1200" b="1" dirty="0" smtClean="0"/>
              <a:t>even though the Association may be long-lived, </a:t>
            </a:r>
          </a:p>
          <a:p>
            <a:pPr eaLnBrk="1" hangingPunct="1"/>
            <a:r>
              <a:rPr lang="en-US" sz="1200" b="1" dirty="0" smtClean="0"/>
              <a:t>active, with a high number of members. The key </a:t>
            </a:r>
          </a:p>
          <a:p>
            <a:pPr eaLnBrk="1" hangingPunct="1"/>
            <a:r>
              <a:rPr lang="en-US" sz="1200" b="1" dirty="0" smtClean="0"/>
              <a:t>elements that </a:t>
            </a:r>
            <a:r>
              <a:rPr lang="en-US" sz="1200" b="1" dirty="0" smtClean="0">
                <a:solidFill>
                  <a:srgbClr val="FFFF00"/>
                </a:solidFill>
              </a:rPr>
              <a:t>must </a:t>
            </a:r>
            <a:r>
              <a:rPr lang="en-US" sz="1800" b="1" dirty="0" smtClean="0">
                <a:solidFill>
                  <a:srgbClr val="FFFF00"/>
                </a:solidFill>
              </a:rPr>
              <a:t>not </a:t>
            </a:r>
            <a:r>
              <a:rPr lang="en-US" sz="1200" b="1" dirty="0" smtClean="0">
                <a:solidFill>
                  <a:srgbClr val="FFFF00"/>
                </a:solidFill>
              </a:rPr>
              <a:t>be missing are…</a:t>
            </a:r>
            <a:endParaRPr lang="en-US" sz="1200" b="1" dirty="0">
              <a:solidFill>
                <a:srgbClr val="FFFF00"/>
              </a:solidFill>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C77A61-CDD9-42E1-A7AA-37DB3A3CB13E}"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PH" dirty="0" smtClean="0">
                <a:ea typeface="ＭＳ Ｐゴシック" pitchFamily="34" charset="-128"/>
              </a:rPr>
              <a:t>HENRY</a:t>
            </a:r>
            <a:r>
              <a:rPr lang="en-PH" baseline="0" dirty="0" smtClean="0">
                <a:ea typeface="ＭＳ Ｐゴシック" pitchFamily="34" charset="-128"/>
              </a:rPr>
              <a:t>: </a:t>
            </a:r>
            <a:r>
              <a:rPr lang="en-PH" dirty="0" smtClean="0">
                <a:ea typeface="ＭＳ Ｐゴシック" pitchFamily="34" charset="-128"/>
              </a:rPr>
              <a:t>Number</a:t>
            </a:r>
            <a:r>
              <a:rPr lang="en-PH" baseline="0" dirty="0" smtClean="0">
                <a:ea typeface="ＭＳ Ｐゴシック" pitchFamily="34" charset="-128"/>
              </a:rPr>
              <a:t> 1…</a:t>
            </a:r>
            <a:r>
              <a:rPr lang="en-US" sz="1200" b="1" i="1" dirty="0" smtClean="0">
                <a:ea typeface="ＭＳ Ｐゴシック" pitchFamily="34" charset="-128"/>
              </a:rPr>
              <a:t>…has its origin in the </a:t>
            </a:r>
            <a:r>
              <a:rPr lang="en-US" sz="1200" b="1" i="1" dirty="0" err="1" smtClean="0">
                <a:ea typeface="ＭＳ Ｐゴシック" pitchFamily="34" charset="-128"/>
              </a:rPr>
              <a:t>charism</a:t>
            </a:r>
            <a:r>
              <a:rPr lang="en-US" sz="1200" b="1" i="1" dirty="0" smtClean="0">
                <a:ea typeface="ＭＳ Ｐゴシック" pitchFamily="34" charset="-128"/>
              </a:rPr>
              <a:t> of John Baptist de La Salle</a:t>
            </a:r>
            <a:endParaRPr lang="en-US" sz="1200" dirty="0" smtClean="0">
              <a:ea typeface="ＭＳ Ｐゴシック" pitchFamily="34" charset="-128"/>
            </a:endParaRPr>
          </a:p>
          <a:p>
            <a:pPr eaLnBrk="1" hangingPunct="1">
              <a:spcBef>
                <a:spcPct val="0"/>
              </a:spcBef>
            </a:pPr>
            <a:endParaRPr lang="fil-PH" dirty="0" smtClean="0">
              <a:ea typeface="ＭＳ Ｐゴシック" pitchFamily="34"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6AC572-4616-4196-9AD0-80E650F36839}"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this means the Promotion of the person and of society by means</a:t>
            </a:r>
            <a:r>
              <a:rPr lang="en-PH" baseline="0" dirty="0" smtClean="0">
                <a:ea typeface="ＭＳ Ｐゴシック" pitchFamily="34" charset="-128"/>
              </a:rPr>
              <a:t> of human and spiritual education…</a:t>
            </a:r>
          </a:p>
          <a:p>
            <a:pPr eaLnBrk="1" hangingPunct="1">
              <a:spcBef>
                <a:spcPct val="0"/>
              </a:spcBef>
            </a:pPr>
            <a:r>
              <a:rPr lang="en-PH" baseline="0" dirty="0" smtClean="0">
                <a:ea typeface="ＭＳ Ｐゴシック" pitchFamily="34" charset="-128"/>
              </a:rPr>
              <a:t>The image of the bible on one hand and the ipad on the other is what comes to my mind here.</a:t>
            </a:r>
          </a:p>
          <a:p>
            <a:pPr eaLnBrk="1" hangingPunct="1">
              <a:spcBef>
                <a:spcPct val="0"/>
              </a:spcBef>
            </a:pPr>
            <a:r>
              <a:rPr lang="en-PH" baseline="0" dirty="0" smtClean="0">
                <a:ea typeface="ＭＳ Ｐゴシック" pitchFamily="34" charset="-128"/>
              </a:rPr>
              <a:t>We have to have our eyes open to both the spiritual and the human experience.</a:t>
            </a:r>
          </a:p>
          <a:p>
            <a:pPr eaLnBrk="1" hangingPunct="1">
              <a:spcBef>
                <a:spcPct val="0"/>
              </a:spcBef>
            </a:pPr>
            <a:r>
              <a:rPr lang="en-PH" baseline="0" dirty="0" smtClean="0">
                <a:ea typeface="ＭＳ Ｐゴシック" pitchFamily="34" charset="-128"/>
              </a:rPr>
              <a:t>St. La Salle didn’t just teach religion, St. La Salle taught the children how to live and survive in the world in his time.</a:t>
            </a:r>
            <a:endParaRPr lang="fil-PH" dirty="0" smtClean="0">
              <a:ea typeface="ＭＳ Ｐゴシック" pitchFamily="34"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50C440-5FF4-458D-9642-3E4F9D95E38E}"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a:t>
            </a:r>
            <a:r>
              <a:rPr lang="en-US" sz="1200" b="1" i="1" dirty="0" smtClean="0">
                <a:ea typeface="ＭＳ Ｐゴシック" pitchFamily="34" charset="-128"/>
              </a:rPr>
              <a:t>…has a relationship with a </a:t>
            </a:r>
            <a:r>
              <a:rPr lang="en-US" sz="1200" b="1" i="1" dirty="0" err="1" smtClean="0">
                <a:ea typeface="ＭＳ Ｐゴシック" pitchFamily="34" charset="-128"/>
              </a:rPr>
              <a:t>Lasallian</a:t>
            </a:r>
            <a:r>
              <a:rPr lang="en-US" sz="1200" b="1" i="1" dirty="0" smtClean="0">
                <a:ea typeface="ＭＳ Ｐゴシック" pitchFamily="34" charset="-128"/>
              </a:rPr>
              <a:t> educational community.</a:t>
            </a:r>
            <a:r>
              <a:rPr lang="en-US" sz="1200" b="1" i="1" baseline="0" dirty="0" smtClean="0">
                <a:ea typeface="ＭＳ Ｐゴシック" pitchFamily="34" charset="-128"/>
              </a:rPr>
              <a:t>  </a:t>
            </a:r>
            <a:r>
              <a:rPr lang="en-PH" dirty="0" smtClean="0">
                <a:ea typeface="ＭＳ Ｐゴシック" pitchFamily="34" charset="-128"/>
              </a:rPr>
              <a:t>OK, perhaps we got this but…</a:t>
            </a:r>
            <a:endParaRPr lang="fil-PH" dirty="0" smtClean="0">
              <a:ea typeface="ＭＳ Ｐゴシック" pitchFamily="34"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F3A80B-C556-4B61-9347-B4FD64E565D9}"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but </a:t>
            </a:r>
            <a:r>
              <a:rPr lang="en-PH" baseline="0" dirty="0" smtClean="0">
                <a:ea typeface="ＭＳ Ｐゴシック" pitchFamily="34" charset="-128"/>
              </a:rPr>
              <a:t>the relationship that begins with the school community MUST not end there.  Again, we must be in association with others.</a:t>
            </a:r>
          </a:p>
          <a:p>
            <a:pPr eaLnBrk="1" hangingPunct="1">
              <a:spcBef>
                <a:spcPct val="0"/>
              </a:spcBef>
            </a:pPr>
            <a:r>
              <a:rPr lang="en-PH" baseline="0" dirty="0" smtClean="0">
                <a:ea typeface="ＭＳ Ｐゴシック" pitchFamily="34" charset="-128"/>
              </a:rPr>
              <a:t>An association that is isolated and independent is NOT Lasallian</a:t>
            </a:r>
            <a:r>
              <a:rPr lang="fil-PH" baseline="0" dirty="0" smtClean="0">
                <a:ea typeface="ＭＳ Ｐゴシック" pitchFamily="34" charset="-128"/>
              </a:rPr>
              <a:t>.  So What are our affiliations?  How do we contribute and interact with them?</a:t>
            </a:r>
          </a:p>
          <a:p>
            <a:pPr eaLnBrk="1" hangingPunct="1">
              <a:spcBef>
                <a:spcPct val="0"/>
              </a:spcBef>
            </a:pPr>
            <a:r>
              <a:rPr lang="en-PH" baseline="0" dirty="0" smtClean="0">
                <a:ea typeface="ＭＳ Ｐゴシック" pitchFamily="34" charset="-128"/>
              </a:rPr>
              <a:t>Another point to look at is the quality of our relationship with our school community are we always in conflict or are we finding ways to cooperate?</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CB10FD-9BA7-4F86-B94F-12CCED77876F}"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a:t>
            </a:r>
            <a:r>
              <a:rPr lang="en-US" sz="1200" b="1" i="1" dirty="0" smtClean="0">
                <a:ea typeface="ＭＳ Ｐゴシック" pitchFamily="34" charset="-128"/>
              </a:rPr>
              <a:t>…The vitality of the Association is expressed in Faith, Service, Community … </a:t>
            </a:r>
            <a:r>
              <a:rPr lang="en-PH" dirty="0" smtClean="0">
                <a:ea typeface="ＭＳ Ｐゴシック" pitchFamily="34" charset="-128"/>
              </a:rPr>
              <a:t>Honestly with</a:t>
            </a:r>
            <a:r>
              <a:rPr lang="en-PH" baseline="0" dirty="0" smtClean="0">
                <a:ea typeface="ＭＳ Ｐゴシック" pitchFamily="34" charset="-128"/>
              </a:rPr>
              <a:t> Community building and Fraternizing, we are perhaps excellent.  But we must reflect on our efforts to promote FAITH and SERVICE to our members with the same energy we give to fellowship…</a:t>
            </a:r>
            <a:endParaRPr lang="fil-PH" dirty="0" smtClean="0">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BBE517-A6B9-40C1-8BAF-EEA19CBA6A44}"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We</a:t>
            </a:r>
            <a:r>
              <a:rPr lang="en-PH" baseline="0" dirty="0" smtClean="0">
                <a:ea typeface="ＭＳ Ｐゴシック" pitchFamily="34" charset="-128"/>
              </a:rPr>
              <a:t> always see Faith everywhere in La Salle almost as if it’s a slogan.  What do we mean as </a:t>
            </a:r>
            <a:r>
              <a:rPr lang="en-PH" baseline="0" dirty="0" err="1" smtClean="0">
                <a:ea typeface="ＭＳ Ｐゴシック" pitchFamily="34" charset="-128"/>
              </a:rPr>
              <a:t>Lasallians</a:t>
            </a:r>
            <a:r>
              <a:rPr lang="en-PH" baseline="0" dirty="0" smtClean="0">
                <a:ea typeface="ＭＳ Ｐゴシック" pitchFamily="34" charset="-128"/>
              </a:rPr>
              <a:t> when we are asked to Live our Faith?</a:t>
            </a:r>
          </a:p>
          <a:p>
            <a:pPr eaLnBrk="1" hangingPunct="1">
              <a:spcBef>
                <a:spcPct val="0"/>
              </a:spcBef>
            </a:pPr>
            <a:r>
              <a:rPr lang="en-PH" baseline="0" dirty="0" smtClean="0">
                <a:ea typeface="ＭＳ Ｐゴシック" pitchFamily="34" charset="-128"/>
              </a:rPr>
              <a:t>St. La Salle and the Brothers believed that Faith and our Lives go hand in hand.  They are not meant to be isolated from each other.  That is how he educated the children.  As the world today gets even advanced, the divide between the 2 widens.  Therefore as </a:t>
            </a:r>
            <a:r>
              <a:rPr lang="en-PH" baseline="0" dirty="0" err="1" smtClean="0">
                <a:ea typeface="ＭＳ Ｐゴシック" pitchFamily="34" charset="-128"/>
              </a:rPr>
              <a:t>Lasallians</a:t>
            </a:r>
            <a:r>
              <a:rPr lang="en-PH" baseline="0" dirty="0" smtClean="0">
                <a:ea typeface="ＭＳ Ｐゴシック" pitchFamily="34" charset="-128"/>
              </a:rPr>
              <a:t>, we must be vigilant with this and in fact “provide the means” to avoid it… HOW? How can we as a Lasallian Association help our members be vigilant?  Be vigilantes of Faith and Life?</a:t>
            </a:r>
            <a:endParaRPr lang="fil-PH" dirty="0" smtClean="0">
              <a:ea typeface="ＭＳ Ｐゴシック" pitchFamily="34" charset="-128"/>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ED62F4-8D18-47E9-AA4B-817D5EBDA5BB}"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Have</a:t>
            </a:r>
            <a:r>
              <a:rPr lang="en-PH" baseline="0" dirty="0" smtClean="0">
                <a:ea typeface="ＭＳ Ｐゴシック" pitchFamily="34" charset="-128"/>
              </a:rPr>
              <a:t> we asked that question</a:t>
            </a:r>
            <a:r>
              <a:rPr lang="en-US" baseline="0" dirty="0" smtClean="0">
                <a:ea typeface="ＭＳ Ｐゴシック" pitchFamily="34" charset="-128"/>
              </a:rPr>
              <a:t>? </a:t>
            </a:r>
            <a:r>
              <a:rPr lang="fil-PH" baseline="0" dirty="0" smtClean="0">
                <a:ea typeface="ＭＳ Ｐゴシック" pitchFamily="34" charset="-128"/>
              </a:rPr>
              <a:t>Why are you here?  </a:t>
            </a:r>
            <a:r>
              <a:rPr lang="en-US" baseline="0" dirty="0" smtClean="0">
                <a:ea typeface="ＭＳ Ｐゴシック" pitchFamily="34" charset="-128"/>
              </a:rPr>
              <a:t>None of us are forced to be here…</a:t>
            </a:r>
            <a:endParaRPr lang="en-PH" b="1" baseline="0" dirty="0" smtClean="0">
              <a:solidFill>
                <a:srgbClr val="C00000"/>
              </a:solidFill>
              <a:ea typeface="ＭＳ Ｐゴシック" pitchFamily="34" charset="-128"/>
            </a:endParaRPr>
          </a:p>
          <a:p>
            <a:pPr eaLnBrk="1" hangingPunct="1">
              <a:spcBef>
                <a:spcPct val="0"/>
              </a:spcBef>
            </a:pPr>
            <a:r>
              <a:rPr lang="en-PH" baseline="0" dirty="0" smtClean="0">
                <a:ea typeface="ＭＳ Ｐゴシック" pitchFamily="34" charset="-128"/>
              </a:rPr>
              <a:t>My guess is sometime ago we all felt a call to deepen our relationship with La Salle… Yes?  I would call it the La Salle Bug.  Maybe you are not sure exactly when and how.</a:t>
            </a:r>
          </a:p>
          <a:p>
            <a:pPr eaLnBrk="1" hangingPunct="1">
              <a:spcBef>
                <a:spcPct val="0"/>
              </a:spcBef>
            </a:pPr>
            <a:r>
              <a:rPr lang="en-PH" baseline="0" dirty="0" smtClean="0">
                <a:ea typeface="ＭＳ Ｐゴシック" pitchFamily="34" charset="-128"/>
              </a:rPr>
              <a:t>The simple answer is you are here because you are remaining faithful to the call that you received many years ago to deepen your association with the Lasallian Family.</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034D2F9-6E90-42CE-9140-B5655C7BA4A4}"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PH" dirty="0" smtClean="0">
                <a:ea typeface="ＭＳ Ｐゴシック" pitchFamily="34" charset="-128"/>
              </a:rPr>
              <a:t>Henry:</a:t>
            </a:r>
            <a:r>
              <a:rPr lang="en-PH" baseline="0" dirty="0" smtClean="0">
                <a:ea typeface="ＭＳ Ｐゴシック" pitchFamily="34" charset="-128"/>
              </a:rPr>
              <a:t> </a:t>
            </a:r>
            <a:r>
              <a:rPr lang="en-US" sz="1200" b="1" dirty="0" smtClean="0"/>
              <a:t>We must also be open and willing to collaborate in projects of great importance that come to us via the Institute or via the Church.  In any case, commitment to the promotion of justice and peace, building a new society inspired in Gospel values </a:t>
            </a:r>
            <a:r>
              <a:rPr lang="en-US" sz="1200" b="1" dirty="0" smtClean="0">
                <a:solidFill>
                  <a:srgbClr val="FFFF00"/>
                </a:solidFill>
              </a:rPr>
              <a:t>should not be missing in any Association nor in any member.</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9A3277-1CB2-40A3-BF6A-ED2D8BA2938C}"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Here is</a:t>
            </a:r>
            <a:r>
              <a:rPr lang="en-PH" baseline="0" dirty="0" smtClean="0">
                <a:ea typeface="ＭＳ Ｐゴシック" pitchFamily="34" charset="-128"/>
              </a:rPr>
              <a:t> another important point.  </a:t>
            </a:r>
            <a:r>
              <a:rPr lang="en-PH" dirty="0" smtClean="0">
                <a:ea typeface="ＭＳ Ｐゴシック" pitchFamily="34" charset="-128"/>
              </a:rPr>
              <a:t>To belong</a:t>
            </a:r>
            <a:r>
              <a:rPr lang="en-PH" baseline="0" dirty="0" smtClean="0">
                <a:ea typeface="ＭＳ Ｐゴシック" pitchFamily="34" charset="-128"/>
              </a:rPr>
              <a:t> to the our association is a free act. It is our choice. Not all former students are our members.  Let us be clear about that.  One must or eventually must choose.  Choosing to be part of the association means we agree with the several responsibilites that comes with membership to something as basic as association dues.</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271418-6DD3-442D-87BA-CAA9B9F7C6E8}"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And</a:t>
            </a:r>
            <a:r>
              <a:rPr lang="en-PH" baseline="0" dirty="0" smtClean="0">
                <a:ea typeface="ＭＳ Ｐゴシック" pitchFamily="34" charset="-128"/>
              </a:rPr>
              <a:t> so we see there are generally 4 kinds of members.  </a:t>
            </a:r>
            <a:r>
              <a:rPr lang="en-PH" dirty="0" smtClean="0">
                <a:ea typeface="ＭＳ Ｐゴシック" pitchFamily="34" charset="-128"/>
              </a:rPr>
              <a:t>Where can you identify?</a:t>
            </a:r>
            <a:endParaRPr lang="fil-PH" dirty="0" smtClean="0">
              <a:ea typeface="ＭＳ Ｐゴシック" pitchFamily="34" charset="-128"/>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9E910E-4980-4DA2-B995-B4A0F9C4153C}"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a:t>
            </a:r>
            <a:r>
              <a:rPr lang="en-PH" baseline="0" dirty="0" smtClean="0">
                <a:ea typeface="ＭＳ Ｐゴシック" pitchFamily="34" charset="-128"/>
              </a:rPr>
              <a:t> The registered members.  We need these people,  We all need to pay our dues.  Our dues are our YES to the Mission of our association… and some even give more.  Thank you!</a:t>
            </a:r>
            <a:endParaRPr lang="fil-PH" dirty="0" smtClean="0">
              <a:ea typeface="ＭＳ Ｐゴシック" pitchFamily="34" charset="-128"/>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9BF9F5-2843-4006-95BD-DD2A73DD8907}"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PH" dirty="0" smtClean="0">
                <a:ea typeface="ＭＳ Ｐゴシック" pitchFamily="34" charset="-128"/>
              </a:rPr>
              <a:t>Don: Then there are the Observes.  They</a:t>
            </a:r>
            <a:r>
              <a:rPr lang="en-PH" baseline="0" dirty="0" smtClean="0">
                <a:ea typeface="ＭＳ Ｐゴシック" pitchFamily="34" charset="-128"/>
              </a:rPr>
              <a:t> </a:t>
            </a:r>
            <a:r>
              <a:rPr lang="en-US" sz="1200" b="1" dirty="0" smtClean="0">
                <a:solidFill>
                  <a:srgbClr val="FFC000"/>
                </a:solidFill>
                <a:ea typeface="ＭＳ Ｐゴシック" pitchFamily="34" charset="-128"/>
              </a:rPr>
              <a:t>support the Association by their presence at particular activities, but they are not involved in any further way.</a:t>
            </a:r>
          </a:p>
          <a:p>
            <a:pPr eaLnBrk="1" hangingPunct="1">
              <a:spcBef>
                <a:spcPct val="0"/>
              </a:spcBef>
            </a:pPr>
            <a:r>
              <a:rPr lang="en-PH" dirty="0" smtClean="0">
                <a:ea typeface="ＭＳ Ｐゴシック" pitchFamily="34" charset="-128"/>
              </a:rPr>
              <a:t> But We also need these members.</a:t>
            </a:r>
            <a:r>
              <a:rPr lang="en-PH" baseline="0" dirty="0" smtClean="0">
                <a:ea typeface="ＭＳ Ｐゴシック" pitchFamily="34" charset="-128"/>
              </a:rPr>
              <a:t>  They fill up the room when we have activities.  </a:t>
            </a:r>
            <a:r>
              <a:rPr lang="fil-PH" baseline="0" dirty="0" smtClean="0">
                <a:ea typeface="ＭＳ Ｐゴシック" pitchFamily="34" charset="-128"/>
              </a:rPr>
              <a:t>It’s fun!</a:t>
            </a:r>
            <a:endParaRPr lang="en-PH" baseline="0" dirty="0" smtClean="0">
              <a:ea typeface="ＭＳ Ｐゴシック" pitchFamily="34" charset="-128"/>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5C25F7-4404-491A-9F4D-701E592FFE46}"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a:t>
            </a:r>
            <a:r>
              <a:rPr lang="en-PH" baseline="0" dirty="0" smtClean="0">
                <a:ea typeface="ＭＳ Ｐゴシック" pitchFamily="34" charset="-128"/>
              </a:rPr>
              <a:t>Oh… I am sure we all have encountered members like these.  They have so many suggestions, and opinions… sometimes even good ones… but when asked to serve, we get several excuses why they can’t.  But even this bunch we need because they keep us alert and vigilant.</a:t>
            </a:r>
            <a:endParaRPr lang="fil-PH" dirty="0" smtClean="0">
              <a:ea typeface="ＭＳ Ｐゴシック" pitchFamily="34" charset="-128"/>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7E4B3E-0E38-40CD-89D9-4AB9B4DC0E54}"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a:t>
            </a:r>
            <a:r>
              <a:rPr lang="en-PH" baseline="0" dirty="0" smtClean="0">
                <a:ea typeface="ＭＳ Ｐゴシック" pitchFamily="34" charset="-128"/>
              </a:rPr>
              <a:t> And finally the committed members.  This room is filled with them.  This is what we must strive to be and encourage more of our members to become.  You know every chance we get to speak to our members, Don and I tell them, “You did not elect us so we can serve you.  You elected us to HELP YOU SERVE.”  This is a major change in mindset for many of our members who feel that we exist to service them.  Yes, Alumni services is a natural consequence of a former student association however now we learn that it is not it’s primary purpose. Simply put… commited members serve, and we leaders of our associations must provide those opportunities for them.</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02A554-9119-4E55-8283-72C27081762B}"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DON: And speaking about opportunities… How are we including women in our association particularly those of us in institutions with women for some time now?  Do they have opportunities to lead? Are we encouraging membership?  Something to think about…</a:t>
            </a:r>
            <a:endParaRPr lang="en-US" dirty="0"/>
          </a:p>
        </p:txBody>
      </p:sp>
      <p:sp>
        <p:nvSpPr>
          <p:cNvPr id="4" name="Slide Number Placeholder 3"/>
          <p:cNvSpPr>
            <a:spLocks noGrp="1"/>
          </p:cNvSpPr>
          <p:nvPr>
            <p:ph type="sldNum" sz="quarter" idx="10"/>
          </p:nvPr>
        </p:nvSpPr>
        <p:spPr/>
        <p:txBody>
          <a:bodyPr/>
          <a:lstStyle/>
          <a:p>
            <a:fld id="{F628D133-2AFC-410B-9AFA-CAB77A3F2D3F}" type="slidenum">
              <a:rPr lang="en-US" smtClean="0"/>
              <a:pPr/>
              <a:t>27</a:t>
            </a:fld>
            <a:endParaRPr lang="en-US"/>
          </a:p>
        </p:txBody>
      </p:sp>
    </p:spTree>
    <p:extLst>
      <p:ext uri="{BB962C8B-B14F-4D97-AF65-F5344CB8AC3E}">
        <p14:creationId xmlns:p14="http://schemas.microsoft.com/office/powerpoint/2010/main" val="3369940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The</a:t>
            </a:r>
            <a:r>
              <a:rPr lang="en-PH" baseline="0" dirty="0" smtClean="0">
                <a:ea typeface="ＭＳ Ｐゴシック" pitchFamily="34" charset="-128"/>
              </a:rPr>
              <a:t> task at hand may seem difficult specially when we have grown accustomed to so many things that distract us. We may start to think that what we are being called to do is impossible or that we are not ready for it.  Perhaps the right attitude,  a little bit of lasallian ingenuity, and a good dose of ANIMO… can help us achieve our common goals!</a:t>
            </a:r>
            <a:endParaRPr lang="fil-PH" dirty="0" smtClean="0">
              <a:ea typeface="ＭＳ Ｐゴシック" pitchFamily="34" charset="-128"/>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B3FD37-38E4-457A-B567-3D110856EE56}"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Please do not get us wrong.  Nowhere in this presentation did we say </a:t>
            </a:r>
            <a:r>
              <a:rPr lang="en-PH" baseline="0" dirty="0" smtClean="0">
                <a:ea typeface="ＭＳ Ｐゴシック" pitchFamily="34" charset="-128"/>
              </a:rPr>
              <a:t>that partying, football, golf, reunions,karaoke night, etc… are not essential.  On the contrary, nostalgia and camaraderie are very powerful tools.  Tools! That is what it should be.  Nostalgia, friendship and fun MUST lead to something else, must lead to answering the call.  That is what its all about!  Then we have every reason to party hard!</a:t>
            </a:r>
            <a:endParaRPr lang="fil-PH" dirty="0"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4FDD62-854A-4AE6-85AE-DE3B0FF82F2D}"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a:t>
            </a:r>
            <a:r>
              <a:rPr lang="en-PH" baseline="0" dirty="0" smtClean="0">
                <a:ea typeface="ＭＳ Ｐゴシック" pitchFamily="34" charset="-128"/>
              </a:rPr>
              <a:t> </a:t>
            </a:r>
            <a:r>
              <a:rPr lang="en-PH" dirty="0" smtClean="0">
                <a:ea typeface="ＭＳ Ｐゴシック" pitchFamily="34" charset="-128"/>
              </a:rPr>
              <a:t>What do you see in this picture?</a:t>
            </a:r>
          </a:p>
          <a:p>
            <a:pPr eaLnBrk="1" hangingPunct="1">
              <a:spcBef>
                <a:spcPct val="0"/>
              </a:spcBef>
            </a:pPr>
            <a:r>
              <a:rPr lang="en-PH" dirty="0" smtClean="0">
                <a:ea typeface="ＭＳ Ｐゴシック" pitchFamily="34" charset="-128"/>
              </a:rPr>
              <a:t>Some say Sunset,</a:t>
            </a:r>
            <a:r>
              <a:rPr lang="en-PH" baseline="0" dirty="0" smtClean="0">
                <a:ea typeface="ＭＳ Ｐゴシック" pitchFamily="34" charset="-128"/>
              </a:rPr>
              <a:t> others sunrise… the truth is we are looking at a picture that can be both.  However, the problem lies if we do not agree with one answer.  Likewise with our associations.  Many of us will have different ideas for the way forward that may all be correct.  But if we do not agree with each other as to what direction to take first… we will never move.  Sometimes its not important to be fixated with who is right and who is wrong… what is important is we move together towards a single direction.</a:t>
            </a:r>
          </a:p>
          <a:p>
            <a:pPr eaLnBrk="1" hangingPunct="1">
              <a:spcBef>
                <a:spcPct val="0"/>
              </a:spcBef>
            </a:pPr>
            <a:endParaRPr lang="en-PH" baseline="0" dirty="0" smtClean="0">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AC2A252-34DE-4251-AE07-C3F479FF1A77}"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So can we all agree it is sunrise?</a:t>
            </a:r>
            <a:endParaRPr lang="fil-PH" dirty="0" smtClean="0">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AC2A252-34DE-4251-AE07-C3F479FF1A77}" type="slidenum">
              <a:rPr lang="en-US" sz="120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l-PH" dirty="0" smtClean="0">
                <a:ea typeface="ＭＳ Ｐゴシック" pitchFamily="34" charset="-128"/>
              </a:rPr>
              <a:t>HENRY:</a:t>
            </a:r>
            <a:r>
              <a:rPr lang="fil-PH" baseline="0" dirty="0" smtClean="0">
                <a:ea typeface="ＭＳ Ｐゴシック" pitchFamily="34" charset="-128"/>
              </a:rPr>
              <a:t> Thank You!  Animo La Salle!</a:t>
            </a:r>
            <a:endParaRPr lang="fil-PH" dirty="0" smtClean="0">
              <a:ea typeface="ＭＳ Ｐゴシック" pitchFamily="34" charset="-128"/>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EFD637-DDD8-4209-ACAE-63FD28BCAC69}" type="slidenum">
              <a:rPr lang="en-US" sz="1200"/>
              <a:pPr eaLnBrk="1" hangingPunct="1"/>
              <a:t>31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And to help us with</a:t>
            </a:r>
            <a:r>
              <a:rPr lang="en-PH" baseline="0" dirty="0" smtClean="0">
                <a:ea typeface="ＭＳ Ｐゴシック" pitchFamily="34" charset="-128"/>
              </a:rPr>
              <a:t> that, a</a:t>
            </a:r>
            <a:r>
              <a:rPr lang="en-PH" dirty="0" smtClean="0">
                <a:ea typeface="ＭＳ Ｐゴシック" pitchFamily="34" charset="-128"/>
              </a:rPr>
              <a:t> few</a:t>
            </a:r>
            <a:r>
              <a:rPr lang="en-PH" baseline="0" dirty="0" smtClean="0">
                <a:ea typeface="ＭＳ Ｐゴシック" pitchFamily="34" charset="-128"/>
              </a:rPr>
              <a:t> </a:t>
            </a:r>
            <a:r>
              <a:rPr lang="en-PH" dirty="0" smtClean="0">
                <a:ea typeface="ＭＳ Ｐゴシック" pitchFamily="34" charset="-128"/>
              </a:rPr>
              <a:t>years ago,</a:t>
            </a:r>
            <a:r>
              <a:rPr lang="en-PH" baseline="0" dirty="0" smtClean="0">
                <a:ea typeface="ＭＳ Ｐゴシック" pitchFamily="34" charset="-128"/>
              </a:rPr>
              <a:t> </a:t>
            </a:r>
            <a:r>
              <a:rPr lang="en-PH" dirty="0" smtClean="0">
                <a:ea typeface="ＭＳ Ｐゴシック" pitchFamily="34" charset="-128"/>
              </a:rPr>
              <a:t>UMAEL created this brilliant</a:t>
            </a:r>
            <a:r>
              <a:rPr lang="en-PH" baseline="0" dirty="0" smtClean="0">
                <a:ea typeface="ＭＳ Ｐゴシック" pitchFamily="34" charset="-128"/>
              </a:rPr>
              <a:t> </a:t>
            </a:r>
            <a:r>
              <a:rPr lang="en-PH" dirty="0" smtClean="0">
                <a:ea typeface="ＭＳ Ｐゴシック" pitchFamily="34" charset="-128"/>
              </a:rPr>
              <a:t>document.  This document</a:t>
            </a:r>
            <a:r>
              <a:rPr lang="en-PH" baseline="0" dirty="0" smtClean="0">
                <a:ea typeface="ＭＳ Ｐゴシック" pitchFamily="34" charset="-128"/>
              </a:rPr>
              <a:t> simply shows us former student associations our way forward as a Lasallian Association today.</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B65886-1B16-4F9F-B04B-B742F872A3DF}"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So what then is the purpose of a LASALLIAN alumni association?  Key word “Lasallian”</a:t>
            </a:r>
            <a:endParaRPr lang="fil-PH" dirty="0" smtClean="0">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E773B7-6FE1-4432-B364-8D846C28583F}"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a:t>
            </a:r>
            <a:r>
              <a:rPr lang="en-PH" baseline="0" dirty="0" smtClean="0">
                <a:ea typeface="ＭＳ Ｐゴシック" pitchFamily="34" charset="-128"/>
              </a:rPr>
              <a:t> and HENRY: </a:t>
            </a:r>
            <a:r>
              <a:rPr lang="en-PH" dirty="0" smtClean="0">
                <a:ea typeface="ＭＳ Ｐゴシック" pitchFamily="34" charset="-128"/>
              </a:rPr>
              <a:t>The KIDS! Yes the kids! To</a:t>
            </a:r>
            <a:r>
              <a:rPr lang="en-PH" baseline="0" dirty="0" smtClean="0">
                <a:ea typeface="ＭＳ Ｐゴシック" pitchFamily="34" charset="-128"/>
              </a:rPr>
              <a:t> participate in the Lasallian Mission of education.</a:t>
            </a:r>
            <a:endParaRPr lang="fil-PH" dirty="0" smtClean="0">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D71427-864E-43B8-9DC1-AA237D34160D}"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 That is the call!  Now</a:t>
            </a:r>
            <a:r>
              <a:rPr lang="en-PH" baseline="0" dirty="0" smtClean="0">
                <a:ea typeface="ＭＳ Ｐゴシック" pitchFamily="34" charset="-128"/>
              </a:rPr>
              <a:t> the question!</a:t>
            </a:r>
            <a:r>
              <a:rPr lang="en-PH" dirty="0" smtClean="0">
                <a:ea typeface="ＭＳ Ｐゴシック" pitchFamily="34" charset="-128"/>
              </a:rPr>
              <a:t> Are we faithful to the call?!  Do we pass the test?!</a:t>
            </a:r>
            <a:endParaRPr lang="fil-PH" dirty="0" smtClean="0">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6B457D-2188-41DE-A53A-FE91A674D783}"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HENRY:</a:t>
            </a:r>
            <a:r>
              <a:rPr lang="en-PH" baseline="0" dirty="0" smtClean="0">
                <a:ea typeface="ＭＳ Ｐゴシック" pitchFamily="34" charset="-128"/>
              </a:rPr>
              <a:t> </a:t>
            </a:r>
            <a:r>
              <a:rPr lang="en-PH" dirty="0" smtClean="0">
                <a:ea typeface="ＭＳ Ｐゴシック" pitchFamily="34" charset="-128"/>
              </a:rPr>
              <a:t>In the document we showed you, UMAEL </a:t>
            </a:r>
            <a:r>
              <a:rPr lang="en-PH" baseline="0" dirty="0" smtClean="0">
                <a:ea typeface="ＭＳ Ｐゴシック" pitchFamily="34" charset="-128"/>
              </a:rPr>
              <a:t>have made it easy for us to reflect on our association.  As we go through these… I encourage you and your coleague</a:t>
            </a:r>
            <a:r>
              <a:rPr lang="en-US" baseline="0" dirty="0" smtClean="0">
                <a:ea typeface="ＭＳ Ｐゴシック" pitchFamily="34" charset="-128"/>
              </a:rPr>
              <a:t>s to do so.</a:t>
            </a:r>
            <a:endParaRPr lang="en-PH" baseline="0" dirty="0" smtClean="0">
              <a:ea typeface="ＭＳ Ｐゴシック" pitchFamily="34" charset="-128"/>
            </a:endParaRPr>
          </a:p>
          <a:p>
            <a:pPr eaLnBrk="1" hangingPunct="1">
              <a:spcBef>
                <a:spcPct val="0"/>
              </a:spcBef>
            </a:pPr>
            <a:r>
              <a:rPr lang="en-PH" baseline="0" dirty="0" smtClean="0">
                <a:ea typeface="ＭＳ Ｐゴシック" pitchFamily="34" charset="-128"/>
              </a:rPr>
              <a:t>The first is…. How much of our resources, our activities are geared to aid our members lead a spiritual life?</a:t>
            </a:r>
            <a:endParaRPr lang="fil-PH" dirty="0" smtClean="0">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F3B29D-5E05-4ADE-A6C7-DC9165CE78FD}"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dirty="0" smtClean="0">
                <a:ea typeface="ＭＳ Ｐゴシック" pitchFamily="34" charset="-128"/>
              </a:rPr>
              <a:t>DON: Simply put, do</a:t>
            </a:r>
            <a:r>
              <a:rPr lang="en-PH" baseline="0" dirty="0" smtClean="0">
                <a:ea typeface="ＭＳ Ｐゴシック" pitchFamily="34" charset="-128"/>
              </a:rPr>
              <a:t> our association provide opportunities for our members to serve? To participate in voluntary work that not only support the association but supports the Lasallian Mission?</a:t>
            </a:r>
            <a:endParaRPr lang="fil-PH" dirty="0" smtClean="0">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053C0A-BBD8-4CC7-90E4-86F5584B18A2}"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fld id="{B96C72D9-99E0-43BD-B10F-073AC209976A}" type="datetimeFigureOut">
              <a:rPr lang="en-US"/>
              <a:pPr/>
              <a:t>6/18/2015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FBAD2D76-1468-4FAE-B5D2-98DE71231FB3}" type="slidenum">
              <a:rPr lang="en-US"/>
              <a:pPr/>
              <a:t>‹N°›</a:t>
            </a:fld>
            <a:endParaRPr lang="en-US"/>
          </a:p>
        </p:txBody>
      </p:sp>
    </p:spTree>
    <p:extLst>
      <p:ext uri="{BB962C8B-B14F-4D97-AF65-F5344CB8AC3E}">
        <p14:creationId xmlns:p14="http://schemas.microsoft.com/office/powerpoint/2010/main" val="309272374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E4636844-9EB4-4E8C-B920-0C1C8A17A532}" type="datetimeFigureOut">
              <a:rPr lang="en-US"/>
              <a:pPr/>
              <a:t>6/18/2015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4594BBE5-59E0-40AC-84FF-3DE6AE4BC3F3}" type="slidenum">
              <a:rPr lang="en-US"/>
              <a:pPr/>
              <a:t>‹N°›</a:t>
            </a:fld>
            <a:endParaRPr lang="en-US"/>
          </a:p>
        </p:txBody>
      </p:sp>
    </p:spTree>
    <p:extLst>
      <p:ext uri="{BB962C8B-B14F-4D97-AF65-F5344CB8AC3E}">
        <p14:creationId xmlns:p14="http://schemas.microsoft.com/office/powerpoint/2010/main" val="8844070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FB0D8C8E-B9B4-433A-9C2A-714CD06E246E}" type="datetimeFigureOut">
              <a:rPr lang="en-US"/>
              <a:pPr/>
              <a:t>6/18/2015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676153DB-5D50-48C7-9EEE-9D725FC38A41}" type="slidenum">
              <a:rPr lang="en-US"/>
              <a:pPr/>
              <a:t>‹N°›</a:t>
            </a:fld>
            <a:endParaRPr lang="en-US"/>
          </a:p>
        </p:txBody>
      </p:sp>
    </p:spTree>
    <p:extLst>
      <p:ext uri="{BB962C8B-B14F-4D97-AF65-F5344CB8AC3E}">
        <p14:creationId xmlns:p14="http://schemas.microsoft.com/office/powerpoint/2010/main" val="172312500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955A9C6E-FC4E-4BD7-9A11-CF8D0728023E}" type="datetimeFigureOut">
              <a:rPr lang="en-US"/>
              <a:pPr/>
              <a:t>6/18/2015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2162418C-ED02-44B0-87F2-5C79A8C5FBA5}" type="slidenum">
              <a:rPr lang="en-US"/>
              <a:pPr/>
              <a:t>‹N°›</a:t>
            </a:fld>
            <a:endParaRPr lang="en-US"/>
          </a:p>
        </p:txBody>
      </p:sp>
    </p:spTree>
    <p:extLst>
      <p:ext uri="{BB962C8B-B14F-4D97-AF65-F5344CB8AC3E}">
        <p14:creationId xmlns:p14="http://schemas.microsoft.com/office/powerpoint/2010/main" val="80990117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107D037-FA0A-41E9-AD18-8057308F1CD8}" type="datetimeFigureOut">
              <a:rPr lang="en-US"/>
              <a:pPr/>
              <a:t>6/18/2015</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fld id="{A122CAC9-E42E-468F-A961-AE22756E4EED}" type="slidenum">
              <a:rPr lang="en-US"/>
              <a:pPr/>
              <a:t>‹N°›</a:t>
            </a:fld>
            <a:endParaRPr lang="en-US"/>
          </a:p>
        </p:txBody>
      </p:sp>
    </p:spTree>
    <p:extLst>
      <p:ext uri="{BB962C8B-B14F-4D97-AF65-F5344CB8AC3E}">
        <p14:creationId xmlns:p14="http://schemas.microsoft.com/office/powerpoint/2010/main" val="838052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fld id="{634737A7-A048-4025-88E3-9817368C5F06}" type="datetimeFigureOut">
              <a:rPr lang="en-US"/>
              <a:pPr/>
              <a:t>6/18/2015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4A72FD98-9AF8-4068-B226-6990793C43A4}" type="slidenum">
              <a:rPr lang="en-US"/>
              <a:pPr/>
              <a:t>‹N°›</a:t>
            </a:fld>
            <a:endParaRPr lang="en-US"/>
          </a:p>
        </p:txBody>
      </p:sp>
    </p:spTree>
    <p:extLst>
      <p:ext uri="{BB962C8B-B14F-4D97-AF65-F5344CB8AC3E}">
        <p14:creationId xmlns:p14="http://schemas.microsoft.com/office/powerpoint/2010/main" val="237805741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fld id="{35C55A1F-2986-4201-9157-95DB54A0A340}" type="datetimeFigureOut">
              <a:rPr lang="en-US"/>
              <a:pPr/>
              <a:t>6/18/2015</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fld id="{6C5487B3-D3AE-4578-9379-EE3FAE5784F4}" type="slidenum">
              <a:rPr lang="en-US"/>
              <a:pPr/>
              <a:t>‹N°›</a:t>
            </a:fld>
            <a:endParaRPr lang="en-US"/>
          </a:p>
        </p:txBody>
      </p:sp>
    </p:spTree>
    <p:extLst>
      <p:ext uri="{BB962C8B-B14F-4D97-AF65-F5344CB8AC3E}">
        <p14:creationId xmlns:p14="http://schemas.microsoft.com/office/powerpoint/2010/main" val="9056459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fld id="{75A64B9C-3064-42DC-BBC0-363ED90BC953}" type="datetimeFigureOut">
              <a:rPr lang="en-US"/>
              <a:pPr/>
              <a:t>6/18/2015</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fld id="{52F14941-1259-4486-9E56-D0B2D549FA3E}" type="slidenum">
              <a:rPr lang="en-US"/>
              <a:pPr/>
              <a:t>‹N°›</a:t>
            </a:fld>
            <a:endParaRPr lang="en-US"/>
          </a:p>
        </p:txBody>
      </p:sp>
    </p:spTree>
    <p:extLst>
      <p:ext uri="{BB962C8B-B14F-4D97-AF65-F5344CB8AC3E}">
        <p14:creationId xmlns:p14="http://schemas.microsoft.com/office/powerpoint/2010/main" val="276880669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C89A3AC9-7130-43DC-AFDB-C9DCF2194717}" type="datetimeFigureOut">
              <a:rPr lang="en-US"/>
              <a:pPr/>
              <a:t>6/18/2015</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fld id="{4937A246-5E44-474D-BCFC-BA482A638200}" type="slidenum">
              <a:rPr lang="en-US"/>
              <a:pPr/>
              <a:t>‹N°›</a:t>
            </a:fld>
            <a:endParaRPr lang="en-US"/>
          </a:p>
        </p:txBody>
      </p:sp>
    </p:spTree>
    <p:extLst>
      <p:ext uri="{BB962C8B-B14F-4D97-AF65-F5344CB8AC3E}">
        <p14:creationId xmlns:p14="http://schemas.microsoft.com/office/powerpoint/2010/main" val="343340106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C7161EEF-ED49-4F30-BE1B-F4765F144570}" type="datetimeFigureOut">
              <a:rPr lang="en-US"/>
              <a:pPr/>
              <a:t>6/18/2015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BE23CAFB-19C7-4E77-9522-F4444B195BA3}" type="slidenum">
              <a:rPr lang="en-US"/>
              <a:pPr/>
              <a:t>‹N°›</a:t>
            </a:fld>
            <a:endParaRPr lang="en-US"/>
          </a:p>
        </p:txBody>
      </p:sp>
    </p:spTree>
    <p:extLst>
      <p:ext uri="{BB962C8B-B14F-4D97-AF65-F5344CB8AC3E}">
        <p14:creationId xmlns:p14="http://schemas.microsoft.com/office/powerpoint/2010/main" val="30774459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EEB27188-B980-4195-8CF3-AD2A930A33DC}" type="datetimeFigureOut">
              <a:rPr lang="en-US"/>
              <a:pPr/>
              <a:t>6/18/2015</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fld id="{AF387D94-B1CA-4180-9275-B8683B64382A}" type="slidenum">
              <a:rPr lang="en-US"/>
              <a:pPr/>
              <a:t>‹N°›</a:t>
            </a:fld>
            <a:endParaRPr lang="en-US"/>
          </a:p>
        </p:txBody>
      </p:sp>
    </p:spTree>
    <p:extLst>
      <p:ext uri="{BB962C8B-B14F-4D97-AF65-F5344CB8AC3E}">
        <p14:creationId xmlns:p14="http://schemas.microsoft.com/office/powerpoint/2010/main" val="9378541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defRPr>
            </a:lvl1pPr>
          </a:lstStyle>
          <a:p>
            <a:fld id="{F38BFF77-F29A-496C-BF28-B2E0902F8CB8}" type="datetimeFigureOut">
              <a:rPr lang="en-US"/>
              <a:pPr/>
              <a:t>6/18/2015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defRPr>
            </a:lvl1pPr>
          </a:lstStyle>
          <a:p>
            <a:fld id="{07C10EFB-9DC3-48D8-A741-4FEB6CBB49E9}" type="slidenum">
              <a:rPr lang="en-US"/>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8.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2 Subtítulo"/>
          <p:cNvSpPr>
            <a:spLocks noGrp="1"/>
          </p:cNvSpPr>
          <p:nvPr>
            <p:ph type="subTitle" idx="1"/>
          </p:nvPr>
        </p:nvSpPr>
        <p:spPr>
          <a:xfrm>
            <a:off x="1344388" y="4038600"/>
            <a:ext cx="6400800" cy="838200"/>
          </a:xfrm>
        </p:spPr>
        <p:txBody>
          <a:bodyPr/>
          <a:lstStyle/>
          <a:p>
            <a:pPr eaLnBrk="1" hangingPunct="1"/>
            <a:r>
              <a:rPr lang="en-US" sz="3600" b="1" i="1" dirty="0" smtClean="0">
                <a:solidFill>
                  <a:schemeClr val="accent3">
                    <a:lumMod val="75000"/>
                  </a:schemeClr>
                </a:solidFill>
                <a:effectLst>
                  <a:outerShdw blurRad="38100" dist="38100" dir="2700000" algn="tl">
                    <a:srgbClr val="000000">
                      <a:alpha val="43137"/>
                    </a:srgbClr>
                  </a:outerShdw>
                </a:effectLst>
                <a:ea typeface="ＭＳ Ｐゴシック" pitchFamily="34" charset="-128"/>
              </a:rPr>
              <a:t>…remaining faithful to the call</a:t>
            </a:r>
          </a:p>
        </p:txBody>
      </p:sp>
      <p:sp>
        <p:nvSpPr>
          <p:cNvPr id="5" name="4 CuadroTexto"/>
          <p:cNvSpPr txBox="1">
            <a:spLocks noChangeArrowheads="1"/>
          </p:cNvSpPr>
          <p:nvPr/>
        </p:nvSpPr>
        <p:spPr bwMode="auto">
          <a:xfrm>
            <a:off x="1219200" y="4949278"/>
            <a:ext cx="68348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ja-JP" altLang="en-US" sz="4000" i="1" dirty="0">
                <a:latin typeface="Bell MT" pitchFamily="18" charset="0"/>
              </a:rPr>
              <a:t>“</a:t>
            </a:r>
            <a:r>
              <a:rPr lang="en-US" altLang="ja-JP" sz="4000" i="1" dirty="0">
                <a:latin typeface="Bell MT" pitchFamily="18" charset="0"/>
              </a:rPr>
              <a:t>…together and by association…</a:t>
            </a:r>
            <a:r>
              <a:rPr lang="ja-JP" altLang="en-US" sz="4000" i="1" dirty="0">
                <a:latin typeface="Bell MT" pitchFamily="18" charset="0"/>
              </a:rPr>
              <a:t>”</a:t>
            </a:r>
            <a:endParaRPr lang="en-US" sz="4000" i="1" dirty="0">
              <a:latin typeface="Bell MT" pitchFamily="18" charset="0"/>
            </a:endParaRPr>
          </a:p>
        </p:txBody>
      </p:sp>
      <p:pic>
        <p:nvPicPr>
          <p:cNvPr id="2" name="Picture 1" descr="Umael Final Logo.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00200" y="381000"/>
            <a:ext cx="5969508" cy="3523708"/>
          </a:xfrm>
          <a:prstGeom prst="rect">
            <a:avLst/>
          </a:prstGeom>
        </p:spPr>
      </p:pic>
      <p:sp>
        <p:nvSpPr>
          <p:cNvPr id="4" name="Rectangle 3"/>
          <p:cNvSpPr/>
          <p:nvPr/>
        </p:nvSpPr>
        <p:spPr>
          <a:xfrm>
            <a:off x="152400" y="5562600"/>
            <a:ext cx="8763000" cy="1200329"/>
          </a:xfrm>
          <a:prstGeom prst="rect">
            <a:avLst/>
          </a:prstGeom>
        </p:spPr>
        <p:txBody>
          <a:bodyPr wrap="square">
            <a:spAutoFit/>
          </a:bodyPr>
          <a:lstStyle/>
          <a:p>
            <a:r>
              <a:rPr lang="fr-FR" dirty="0"/>
              <a:t>Aujourd'hui nous prenons l'occasion de réfléchir sur nos associations</a:t>
            </a:r>
          </a:p>
          <a:p>
            <a:r>
              <a:rPr lang="fr-FR" dirty="0"/>
              <a:t>Notre but … et </a:t>
            </a:r>
            <a:r>
              <a:rPr lang="fr-FR" dirty="0" smtClean="0"/>
              <a:t>sommes </a:t>
            </a:r>
            <a:r>
              <a:rPr lang="fr-FR" dirty="0"/>
              <a:t>nous </a:t>
            </a:r>
            <a:r>
              <a:rPr lang="fr-FR" dirty="0" smtClean="0"/>
              <a:t>fidèle </a:t>
            </a:r>
            <a:r>
              <a:rPr lang="fr-FR" dirty="0"/>
              <a:t>à cela.</a:t>
            </a:r>
          </a:p>
          <a:p>
            <a:r>
              <a:rPr lang="fr-FR" dirty="0"/>
              <a:t>… ensemble et par l'association est </a:t>
            </a:r>
            <a:r>
              <a:rPr lang="fr-FR" dirty="0" smtClean="0"/>
              <a:t>un terme très </a:t>
            </a:r>
            <a:r>
              <a:rPr lang="fr-FR" dirty="0" err="1" smtClean="0"/>
              <a:t>lasallien</a:t>
            </a:r>
            <a:r>
              <a:rPr lang="fr-FR" dirty="0" smtClean="0"/>
              <a:t> et </a:t>
            </a:r>
            <a:r>
              <a:rPr lang="fr-FR" dirty="0"/>
              <a:t>nous y arriverons dans un peu </a:t>
            </a:r>
            <a:r>
              <a:rPr lang="fr-FR" dirty="0" smtClean="0"/>
              <a:t>…</a:t>
            </a:r>
            <a:endParaRPr lang="fr-F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06562"/>
          </a:xfrm>
        </p:spPr>
        <p:txBody>
          <a:bodyPr/>
          <a:lstStyle/>
          <a:p>
            <a:r>
              <a:rPr lang="en-US" sz="6000" dirty="0" smtClean="0">
                <a:solidFill>
                  <a:srgbClr val="FFC000"/>
                </a:solidFill>
                <a:ea typeface="ＭＳ Ｐゴシック" pitchFamily="34" charset="-128"/>
              </a:rPr>
              <a:t>Purpose #3</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r>
              <a:rPr lang="en-US" i="1" dirty="0" smtClean="0">
                <a:ea typeface="ＭＳ Ｐゴシック" pitchFamily="34" charset="-128"/>
              </a:rPr>
              <a:t>To support the Lasallian School. </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endParaRPr lang="en-US" dirty="0" smtClean="0">
              <a:ea typeface="ＭＳ Ｐゴシック" pitchFamily="34" charset="-128"/>
            </a:endParaRPr>
          </a:p>
        </p:txBody>
      </p:sp>
      <p:pic>
        <p:nvPicPr>
          <p:cNvPr id="2050" name="Picture 2" descr="http://24.media.tumblr.com/tumblr_lqke7ctfh81qjjksbo1_5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5126" y="1981200"/>
            <a:ext cx="3390900" cy="2332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1905000"/>
            <a:ext cx="3430451" cy="4419600"/>
          </a:xfrm>
          <a:prstGeom prst="rect">
            <a:avLst/>
          </a:prstGeom>
        </p:spPr>
      </p:pic>
      <p:sp>
        <p:nvSpPr>
          <p:cNvPr id="5" name="Rectangle 4"/>
          <p:cNvSpPr/>
          <p:nvPr/>
        </p:nvSpPr>
        <p:spPr>
          <a:xfrm>
            <a:off x="4343400" y="4876800"/>
            <a:ext cx="4572000" cy="646331"/>
          </a:xfrm>
          <a:prstGeom prst="rect">
            <a:avLst/>
          </a:prstGeom>
        </p:spPr>
        <p:txBody>
          <a:bodyPr>
            <a:spAutoFit/>
          </a:bodyPr>
          <a:lstStyle/>
          <a:p>
            <a:r>
              <a:rPr lang="fr-FR" dirty="0" smtClean="0"/>
              <a:t>Temps, Talent et Trésor. Soutenons-nous </a:t>
            </a:r>
            <a:r>
              <a:rPr lang="fr-FR" dirty="0"/>
              <a:t>nos écoles </a:t>
            </a:r>
            <a:r>
              <a:rPr lang="fr-FR" dirty="0" smtClean="0"/>
              <a:t>dans ces trois directions </a:t>
            </a:r>
            <a:r>
              <a:rPr lang="fr-FR" dirty="0"/>
              <a:t>?</a:t>
            </a:r>
          </a:p>
        </p:txBody>
      </p:sp>
    </p:spTree>
    <p:extLst>
      <p:ext uri="{BB962C8B-B14F-4D97-AF65-F5344CB8AC3E}">
        <p14:creationId xmlns:p14="http://schemas.microsoft.com/office/powerpoint/2010/main" val="124815246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706563"/>
          </a:xfrm>
        </p:spPr>
        <p:txBody>
          <a:bodyPr/>
          <a:lstStyle/>
          <a:p>
            <a:r>
              <a:rPr lang="en-US" sz="6000" dirty="0" smtClean="0">
                <a:solidFill>
                  <a:srgbClr val="FFC000"/>
                </a:solidFill>
                <a:ea typeface="ＭＳ Ｐゴシック" pitchFamily="34" charset="-128"/>
              </a:rPr>
              <a:t>Purpose #4</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r>
              <a:rPr lang="en-US" i="1" dirty="0" smtClean="0">
                <a:ea typeface="ＭＳ Ｐゴシック" pitchFamily="34" charset="-128"/>
              </a:rPr>
              <a:t>To participate in the Lasallian Educational Mission</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endParaRPr lang="en-US" dirty="0" smtClean="0">
              <a:ea typeface="ＭＳ Ｐゴシック" pitchFamily="34" charset="-128"/>
            </a:endParaRPr>
          </a:p>
        </p:txBody>
      </p:sp>
      <p:pic>
        <p:nvPicPr>
          <p:cNvPr id="7" name="6 Marcador de contenido" descr="dls[3.jpg"/>
          <p:cNvPicPr>
            <a:picLocks noGrp="1" noChangeAspect="1"/>
          </p:cNvPicPr>
          <p:nvPr>
            <p:ph idx="1"/>
          </p:nvPr>
        </p:nvPicPr>
        <p:blipFill>
          <a:blip r:embed="rId3"/>
          <a:stretch>
            <a:fillRect/>
          </a:stretch>
        </p:blipFill>
        <p:spPr>
          <a:xfrm>
            <a:off x="4038600" y="2514600"/>
            <a:ext cx="4724400" cy="2362200"/>
          </a:xfrm>
          <a:effectLst>
            <a:softEdge rad="112500"/>
          </a:effectLst>
        </p:spPr>
      </p:pic>
      <p:pic>
        <p:nvPicPr>
          <p:cNvPr id="8" name="7 Imagen" descr="dlsp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7200" y="2286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62400" y="5029200"/>
            <a:ext cx="4876800" cy="1200329"/>
          </a:xfrm>
          <a:prstGeom prst="rect">
            <a:avLst/>
          </a:prstGeom>
        </p:spPr>
        <p:txBody>
          <a:bodyPr wrap="square">
            <a:spAutoFit/>
          </a:bodyPr>
          <a:lstStyle/>
          <a:p>
            <a:r>
              <a:rPr lang="fr-FR" dirty="0" smtClean="0"/>
              <a:t>Comment </a:t>
            </a:r>
            <a:r>
              <a:rPr lang="fr-FR" dirty="0"/>
              <a:t>notre association participe-t-elle </a:t>
            </a:r>
            <a:r>
              <a:rPr lang="fr-FR" dirty="0" smtClean="0"/>
              <a:t>à la Mission </a:t>
            </a:r>
            <a:r>
              <a:rPr lang="fr-FR" dirty="0" err="1" smtClean="0"/>
              <a:t>Lasallienne</a:t>
            </a:r>
            <a:r>
              <a:rPr lang="fr-FR" dirty="0" smtClean="0"/>
              <a:t> d'Éducation </a:t>
            </a:r>
            <a:r>
              <a:rPr lang="fr-FR" dirty="0"/>
              <a:t>? Quelles sont nos activités et programmes qui répondent directement </a:t>
            </a:r>
            <a:r>
              <a:rPr lang="fr-FR" dirty="0" smtClean="0"/>
              <a:t>à cela </a:t>
            </a:r>
            <a:r>
              <a:rPr lang="fr-FR" dirty="0"/>
              <a:t>?</a:t>
            </a: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706563"/>
          </a:xfrm>
        </p:spPr>
        <p:txBody>
          <a:bodyPr/>
          <a:lstStyle/>
          <a:p>
            <a:r>
              <a:rPr lang="en-US" sz="6000" dirty="0" smtClean="0">
                <a:solidFill>
                  <a:srgbClr val="FFC000"/>
                </a:solidFill>
                <a:ea typeface="ＭＳ Ｐゴシック" pitchFamily="34" charset="-128"/>
              </a:rPr>
              <a:t>Purpose #5</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r>
              <a:rPr lang="en-US" i="1" dirty="0" smtClean="0">
                <a:ea typeface="ＭＳ Ｐゴシック" pitchFamily="34" charset="-128"/>
              </a:rPr>
              <a:t>To be associated for the Mission.</a:t>
            </a:r>
            <a:r>
              <a:rPr lang="en-US" dirty="0" smtClean="0">
                <a:solidFill>
                  <a:srgbClr val="FFC000"/>
                </a:solidFill>
                <a:ea typeface="ＭＳ Ｐゴシック" pitchFamily="34" charset="-128"/>
              </a:rPr>
              <a:t/>
            </a:r>
            <a:br>
              <a:rPr lang="en-US" dirty="0" smtClean="0">
                <a:solidFill>
                  <a:srgbClr val="FFC000"/>
                </a:solidFill>
                <a:ea typeface="ＭＳ Ｐゴシック" pitchFamily="34" charset="-128"/>
              </a:rPr>
            </a:br>
            <a:endParaRPr lang="en-US" dirty="0" smtClean="0">
              <a:ea typeface="ＭＳ Ｐゴシック" pitchFamily="34" charset="-128"/>
            </a:endParaRPr>
          </a:p>
        </p:txBody>
      </p:sp>
      <p:pic>
        <p:nvPicPr>
          <p:cNvPr id="10" name="9 Marcador de contenido" descr="dlsp1.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371600" y="1981200"/>
            <a:ext cx="2971800" cy="4581525"/>
          </a:xfrm>
        </p:spPr>
      </p:pic>
      <p:pic>
        <p:nvPicPr>
          <p:cNvPr id="4" name="Picture 3" descr="fsc animo.jpg"/>
          <p:cNvPicPr>
            <a:picLocks noChangeAspect="1"/>
          </p:cNvPicPr>
          <p:nvPr/>
        </p:nvPicPr>
        <p:blipFill rotWithShape="1">
          <a:blip r:embed="rId4">
            <a:extLst>
              <a:ext uri="{28A0092B-C50C-407E-A947-70E740481C1C}">
                <a14:useLocalDpi xmlns:a14="http://schemas.microsoft.com/office/drawing/2010/main" val="0"/>
              </a:ext>
            </a:extLst>
          </a:blip>
          <a:srcRect l="67061" r="427"/>
          <a:stretch/>
        </p:blipFill>
        <p:spPr>
          <a:xfrm>
            <a:off x="4648200" y="2057400"/>
            <a:ext cx="3276600" cy="4426984"/>
          </a:xfrm>
          <a:prstGeom prst="rect">
            <a:avLst/>
          </a:prstGeom>
        </p:spPr>
      </p:pic>
      <p:sp>
        <p:nvSpPr>
          <p:cNvPr id="5" name="Rectangle 4"/>
          <p:cNvSpPr/>
          <p:nvPr/>
        </p:nvSpPr>
        <p:spPr>
          <a:xfrm>
            <a:off x="228600" y="4001869"/>
            <a:ext cx="8610600" cy="2308324"/>
          </a:xfrm>
          <a:prstGeom prst="rect">
            <a:avLst/>
          </a:prstGeom>
        </p:spPr>
        <p:txBody>
          <a:bodyPr wrap="square">
            <a:spAutoFit/>
          </a:bodyPr>
          <a:lstStyle/>
          <a:p>
            <a:r>
              <a:rPr lang="fr-FR" b="1" dirty="0" smtClean="0"/>
              <a:t>Deux </a:t>
            </a:r>
            <a:r>
              <a:rPr lang="fr-FR" b="1" dirty="0"/>
              <a:t>choses </a:t>
            </a:r>
            <a:r>
              <a:rPr lang="fr-FR" b="1" dirty="0" smtClean="0"/>
              <a:t>… </a:t>
            </a:r>
            <a:r>
              <a:rPr lang="fr-FR" b="1" dirty="0"/>
              <a:t>1. La Mission que nous partageons le plus importe-t-elle dans notre Association ? … ceci reflète dans notre But, notre Mission </a:t>
            </a:r>
            <a:r>
              <a:rPr lang="fr-FR" b="1" dirty="0" smtClean="0"/>
              <a:t>, notre </a:t>
            </a:r>
            <a:r>
              <a:rPr lang="fr-FR" b="1" dirty="0"/>
              <a:t>Vision et nos Valeurs ?</a:t>
            </a:r>
            <a:br>
              <a:rPr lang="fr-FR" b="1" dirty="0"/>
            </a:br>
            <a:r>
              <a:rPr lang="fr-FR" b="1" dirty="0" smtClean="0"/>
              <a:t>2 </a:t>
            </a:r>
            <a:r>
              <a:rPr lang="fr-FR" b="1" dirty="0"/>
              <a:t>… </a:t>
            </a:r>
            <a:r>
              <a:rPr lang="fr-FR" b="1" dirty="0" smtClean="0"/>
              <a:t>Sommes-nous </a:t>
            </a:r>
            <a:r>
              <a:rPr lang="fr-FR" b="1" dirty="0"/>
              <a:t>en collaboration </a:t>
            </a:r>
            <a:r>
              <a:rPr lang="fr-FR" b="1" dirty="0" smtClean="0"/>
              <a:t>avec </a:t>
            </a:r>
            <a:r>
              <a:rPr lang="fr-FR" b="1" dirty="0"/>
              <a:t>la </a:t>
            </a:r>
            <a:r>
              <a:rPr lang="fr-FR" b="1" dirty="0" smtClean="0"/>
              <a:t>plus large famille </a:t>
            </a:r>
            <a:r>
              <a:rPr lang="fr-FR" b="1" dirty="0" err="1" smtClean="0"/>
              <a:t>lasallienne</a:t>
            </a:r>
            <a:r>
              <a:rPr lang="fr-FR" b="1" dirty="0" smtClean="0"/>
              <a:t>  </a:t>
            </a:r>
            <a:r>
              <a:rPr lang="fr-FR" b="1" dirty="0"/>
              <a:t>? Nous devons être en collaboration avec d'autres, avec les Frères par exemple, ou avec UMAEL, ou avec d'autres associations </a:t>
            </a:r>
            <a:r>
              <a:rPr lang="fr-FR" b="1" dirty="0" err="1" smtClean="0"/>
              <a:t>Lasalliennes</a:t>
            </a:r>
            <a:r>
              <a:rPr lang="fr-FR" b="1" dirty="0" smtClean="0"/>
              <a:t> </a:t>
            </a:r>
            <a:r>
              <a:rPr lang="fr-FR" b="1" dirty="0"/>
              <a:t>qui partagent la mission avec nous... Ou sommes-nous isolés et  </a:t>
            </a:r>
            <a:r>
              <a:rPr lang="fr-FR" b="1" dirty="0" err="1" smtClean="0"/>
              <a:t>traaillons</a:t>
            </a:r>
            <a:r>
              <a:rPr lang="fr-FR" b="1" dirty="0" smtClean="0"/>
              <a:t>-nous </a:t>
            </a:r>
            <a:r>
              <a:rPr lang="fr-FR" b="1" dirty="0"/>
              <a:t>seuls </a:t>
            </a:r>
            <a:r>
              <a:rPr lang="fr-FR" b="1" dirty="0" smtClean="0"/>
              <a:t>le plus </a:t>
            </a:r>
            <a:r>
              <a:rPr lang="fr-FR" b="1" dirty="0"/>
              <a:t>souvent ?</a:t>
            </a:r>
          </a:p>
        </p:txBody>
      </p:sp>
    </p:spTree>
    <p:extLst>
      <p:ext uri="{BB962C8B-B14F-4D97-AF65-F5344CB8AC3E}">
        <p14:creationId xmlns:p14="http://schemas.microsoft.com/office/powerpoint/2010/main" val="15945308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p:txBody>
          <a:bodyPr/>
          <a:lstStyle/>
          <a:p>
            <a:pPr eaLnBrk="1" hangingPunct="1"/>
            <a:r>
              <a:rPr lang="en-US" b="1" dirty="0" smtClean="0">
                <a:solidFill>
                  <a:srgbClr val="92D050"/>
                </a:solidFill>
                <a:effectLst>
                  <a:outerShdw blurRad="38100" dist="38100" dir="2700000" algn="tl">
                    <a:srgbClr val="000000">
                      <a:alpha val="43137"/>
                    </a:srgbClr>
                  </a:outerShdw>
                </a:effectLst>
                <a:latin typeface="Bell MT" pitchFamily="18" charset="0"/>
                <a:ea typeface="ＭＳ Ｐゴシック" pitchFamily="34" charset="-128"/>
              </a:rPr>
              <a:t>LASALLIAN TEST</a:t>
            </a:r>
          </a:p>
        </p:txBody>
      </p:sp>
      <p:pic>
        <p:nvPicPr>
          <p:cNvPr id="19459" name="3 Marcador de contenido" descr="owl3.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28600" y="2895600"/>
            <a:ext cx="2439988" cy="3667125"/>
          </a:xfrm>
        </p:spPr>
      </p:pic>
      <p:sp>
        <p:nvSpPr>
          <p:cNvPr id="45059" name="3 CuadroTexto"/>
          <p:cNvSpPr txBox="1">
            <a:spLocks noChangeArrowheads="1"/>
          </p:cNvSpPr>
          <p:nvPr/>
        </p:nvSpPr>
        <p:spPr bwMode="auto">
          <a:xfrm>
            <a:off x="152400" y="1295400"/>
            <a:ext cx="22021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700" b="1" dirty="0"/>
              <a:t>In an Association of Lasallian Former Students</a:t>
            </a:r>
          </a:p>
          <a:p>
            <a:pPr eaLnBrk="1" hangingPunct="1"/>
            <a:r>
              <a:rPr lang="en-US" sz="2700" b="1" dirty="0"/>
              <a:t>there are some </a:t>
            </a:r>
            <a:r>
              <a:rPr lang="en-US" sz="3600" b="1" dirty="0">
                <a:solidFill>
                  <a:srgbClr val="FFFF00"/>
                </a:solidFill>
              </a:rPr>
              <a:t>key elements </a:t>
            </a:r>
            <a:r>
              <a:rPr lang="en-US" sz="2700" b="1" dirty="0"/>
              <a:t>without which </a:t>
            </a:r>
          </a:p>
          <a:p>
            <a:pPr eaLnBrk="1" hangingPunct="1"/>
            <a:r>
              <a:rPr lang="en-US" sz="2700" b="1" dirty="0"/>
              <a:t>the association </a:t>
            </a:r>
            <a:r>
              <a:rPr lang="en-US" sz="2700" b="1" dirty="0">
                <a:solidFill>
                  <a:srgbClr val="FFFF00"/>
                </a:solidFill>
              </a:rPr>
              <a:t>could not be recognized as Lasallian</a:t>
            </a:r>
            <a:r>
              <a:rPr lang="en-US" sz="2700" b="1" dirty="0"/>
              <a:t>, </a:t>
            </a:r>
          </a:p>
          <a:p>
            <a:pPr eaLnBrk="1" hangingPunct="1"/>
            <a:r>
              <a:rPr lang="en-US" sz="2700" b="1" dirty="0"/>
              <a:t>even though the Association may be long-lived, </a:t>
            </a:r>
          </a:p>
          <a:p>
            <a:pPr eaLnBrk="1" hangingPunct="1"/>
            <a:r>
              <a:rPr lang="en-US" sz="2700" b="1" dirty="0"/>
              <a:t>active, with a high number of members. The key </a:t>
            </a:r>
          </a:p>
          <a:p>
            <a:pPr eaLnBrk="1" hangingPunct="1"/>
            <a:r>
              <a:rPr lang="en-US" sz="2700" b="1" dirty="0"/>
              <a:t>elements that </a:t>
            </a:r>
            <a:r>
              <a:rPr lang="en-US" sz="2700" b="1" dirty="0">
                <a:solidFill>
                  <a:srgbClr val="FFFF00"/>
                </a:solidFill>
              </a:rPr>
              <a:t>must </a:t>
            </a:r>
            <a:r>
              <a:rPr lang="en-US" sz="4000" b="1" dirty="0">
                <a:solidFill>
                  <a:srgbClr val="FFFF00"/>
                </a:solidFill>
              </a:rPr>
              <a:t>not </a:t>
            </a:r>
            <a:r>
              <a:rPr lang="en-US" sz="2700" b="1" dirty="0">
                <a:solidFill>
                  <a:srgbClr val="FFFF00"/>
                </a:solidFill>
              </a:rPr>
              <a:t>be missing are…</a:t>
            </a:r>
          </a:p>
        </p:txBody>
      </p:sp>
      <p:sp>
        <p:nvSpPr>
          <p:cNvPr id="3" name="Rectangle 2"/>
          <p:cNvSpPr/>
          <p:nvPr/>
        </p:nvSpPr>
        <p:spPr>
          <a:xfrm>
            <a:off x="2819400" y="4343400"/>
            <a:ext cx="5943600" cy="2031325"/>
          </a:xfrm>
          <a:prstGeom prst="rect">
            <a:avLst/>
          </a:prstGeom>
        </p:spPr>
        <p:txBody>
          <a:bodyPr wrap="square">
            <a:spAutoFit/>
          </a:bodyPr>
          <a:lstStyle/>
          <a:p>
            <a:r>
              <a:rPr lang="fr-FR" dirty="0" smtClean="0">
                <a:solidFill>
                  <a:srgbClr val="FF0000"/>
                </a:solidFill>
              </a:rPr>
              <a:t>Faites un </a:t>
            </a:r>
            <a:r>
              <a:rPr lang="fr-FR" dirty="0">
                <a:solidFill>
                  <a:srgbClr val="FF0000"/>
                </a:solidFill>
              </a:rPr>
              <a:t>test simple … </a:t>
            </a:r>
            <a:r>
              <a:rPr lang="fr-FR" dirty="0" smtClean="0">
                <a:solidFill>
                  <a:srgbClr val="FF0000"/>
                </a:solidFill>
              </a:rPr>
              <a:t>Dans une Association </a:t>
            </a:r>
            <a:r>
              <a:rPr lang="fr-FR" dirty="0">
                <a:solidFill>
                  <a:srgbClr val="FF0000"/>
                </a:solidFill>
              </a:rPr>
              <a:t>d'Anciens Étudiants </a:t>
            </a:r>
            <a:r>
              <a:rPr lang="fr-FR" dirty="0" err="1" smtClean="0">
                <a:solidFill>
                  <a:srgbClr val="FF0000"/>
                </a:solidFill>
              </a:rPr>
              <a:t>Lasalliens</a:t>
            </a:r>
            <a:r>
              <a:rPr lang="fr-FR" dirty="0" smtClean="0">
                <a:solidFill>
                  <a:srgbClr val="FF0000"/>
                </a:solidFill>
              </a:rPr>
              <a:t>,  </a:t>
            </a:r>
            <a:r>
              <a:rPr lang="fr-FR" dirty="0">
                <a:solidFill>
                  <a:srgbClr val="FF0000"/>
                </a:solidFill>
              </a:rPr>
              <a:t>il y a quelques éléments clés sans lesquels l'association ne </a:t>
            </a:r>
            <a:r>
              <a:rPr lang="fr-FR" dirty="0" smtClean="0">
                <a:solidFill>
                  <a:srgbClr val="FF0000"/>
                </a:solidFill>
              </a:rPr>
              <a:t>pourrait </a:t>
            </a:r>
            <a:r>
              <a:rPr lang="fr-FR" dirty="0">
                <a:solidFill>
                  <a:srgbClr val="FF0000"/>
                </a:solidFill>
              </a:rPr>
              <a:t>pas être reconnue comme </a:t>
            </a:r>
            <a:r>
              <a:rPr lang="fr-FR" dirty="0" err="1">
                <a:solidFill>
                  <a:srgbClr val="FF0000"/>
                </a:solidFill>
              </a:rPr>
              <a:t>l</a:t>
            </a:r>
            <a:r>
              <a:rPr lang="fr-FR" dirty="0" err="1" smtClean="0">
                <a:solidFill>
                  <a:srgbClr val="FF0000"/>
                </a:solidFill>
              </a:rPr>
              <a:t>asallienne</a:t>
            </a:r>
            <a:r>
              <a:rPr lang="fr-FR" dirty="0" smtClean="0">
                <a:solidFill>
                  <a:srgbClr val="FF0000"/>
                </a:solidFill>
              </a:rPr>
              <a:t>, </a:t>
            </a:r>
            <a:r>
              <a:rPr lang="fr-FR" dirty="0">
                <a:solidFill>
                  <a:srgbClr val="FF0000"/>
                </a:solidFill>
              </a:rPr>
              <a:t>bien que l'Association puisse être d'une grande longévité, active, avec un haut </a:t>
            </a:r>
            <a:r>
              <a:rPr lang="fr-FR" dirty="0" smtClean="0">
                <a:solidFill>
                  <a:srgbClr val="FF0000"/>
                </a:solidFill>
              </a:rPr>
              <a:t>nombre de </a:t>
            </a:r>
            <a:r>
              <a:rPr lang="fr-FR" dirty="0">
                <a:solidFill>
                  <a:srgbClr val="FF0000"/>
                </a:solidFill>
              </a:rPr>
              <a:t>membres. Les éléments clés qui ne doivent pas manquer sont …</a:t>
            </a:r>
          </a:p>
        </p:txBody>
      </p:sp>
    </p:spTree>
    <p:extLst>
      <p:ext uri="{BB962C8B-B14F-4D97-AF65-F5344CB8AC3E}">
        <p14:creationId xmlns:p14="http://schemas.microsoft.com/office/powerpoint/2010/main" val="311360316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p:txBody>
          <a:bodyPr/>
          <a:lstStyle/>
          <a:p>
            <a:pPr algn="ctr"/>
            <a:r>
              <a:rPr lang="en-US" sz="8800" smtClean="0">
                <a:solidFill>
                  <a:srgbClr val="FFFF00"/>
                </a:solidFill>
                <a:ea typeface="ＭＳ Ｐゴシック" pitchFamily="34" charset="-128"/>
              </a:rPr>
              <a:t>1</a:t>
            </a:r>
            <a:r>
              <a:rPr lang="en-US" sz="8800" baseline="30000" smtClean="0">
                <a:solidFill>
                  <a:srgbClr val="FFFF00"/>
                </a:solidFill>
                <a:ea typeface="ＭＳ Ｐゴシック" pitchFamily="34" charset="-128"/>
              </a:rPr>
              <a:t>st</a:t>
            </a:r>
            <a:r>
              <a:rPr lang="en-US" sz="8800" smtClean="0">
                <a:ea typeface="ＭＳ Ｐゴシック" pitchFamily="34" charset="-128"/>
              </a:rPr>
              <a:t> </a:t>
            </a:r>
          </a:p>
        </p:txBody>
      </p:sp>
      <p:pic>
        <p:nvPicPr>
          <p:cNvPr id="5" name="4 Marcador de contenido" descr="CloseupSURFER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179887" y="601654"/>
            <a:ext cx="4125913" cy="5037146"/>
          </a:xfrm>
          <a:effectLst>
            <a:softEdge rad="112500"/>
          </a:effectLst>
        </p:spPr>
      </p:pic>
      <p:sp>
        <p:nvSpPr>
          <p:cNvPr id="47107" name="3 Marcador de texto"/>
          <p:cNvSpPr>
            <a:spLocks noGrp="1"/>
          </p:cNvSpPr>
          <p:nvPr>
            <p:ph type="body" sz="half" idx="2"/>
          </p:nvPr>
        </p:nvSpPr>
        <p:spPr/>
        <p:txBody>
          <a:bodyPr/>
          <a:lstStyle/>
          <a:p>
            <a:r>
              <a:rPr lang="en-US" sz="4400" b="1" i="1" dirty="0" smtClean="0">
                <a:ea typeface="ＭＳ Ｐゴシック" pitchFamily="34" charset="-128"/>
              </a:rPr>
              <a:t>…has its origin in the charism of John Baptist de La Salle</a:t>
            </a:r>
            <a:endParaRPr lang="en-US" sz="4400" dirty="0" smtClean="0">
              <a:ea typeface="ＭＳ Ｐゴシック" pitchFamily="34" charset="-128"/>
            </a:endParaRPr>
          </a:p>
        </p:txBody>
      </p:sp>
      <p:sp>
        <p:nvSpPr>
          <p:cNvPr id="3" name="Rectangle 2"/>
          <p:cNvSpPr/>
          <p:nvPr/>
        </p:nvSpPr>
        <p:spPr>
          <a:xfrm>
            <a:off x="609600" y="5562600"/>
            <a:ext cx="8153400" cy="646331"/>
          </a:xfrm>
          <a:prstGeom prst="rect">
            <a:avLst/>
          </a:prstGeom>
        </p:spPr>
        <p:txBody>
          <a:bodyPr wrap="square">
            <a:spAutoFit/>
          </a:bodyPr>
          <a:lstStyle/>
          <a:p>
            <a:r>
              <a:rPr lang="fr-FR" dirty="0" smtClean="0"/>
              <a:t>Premièrement ……l’association  </a:t>
            </a:r>
            <a:r>
              <a:rPr lang="fr-FR" dirty="0"/>
              <a:t>a son origine dans le </a:t>
            </a:r>
            <a:r>
              <a:rPr lang="fr-FR" dirty="0" smtClean="0"/>
              <a:t>charisme </a:t>
            </a:r>
            <a:r>
              <a:rPr lang="fr-FR" dirty="0"/>
              <a:t>de </a:t>
            </a:r>
            <a:r>
              <a:rPr lang="fr-FR" dirty="0" smtClean="0"/>
              <a:t>Jean Baptiste de La Salle </a:t>
            </a:r>
            <a:endParaRPr lang="fr-FR" dirty="0"/>
          </a:p>
        </p:txBody>
      </p:sp>
    </p:spTree>
    <p:extLst>
      <p:ext uri="{BB962C8B-B14F-4D97-AF65-F5344CB8AC3E}">
        <p14:creationId xmlns:p14="http://schemas.microsoft.com/office/powerpoint/2010/main" val="266753493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2 Imagen" descr="DSC00437.JPG"/>
          <p:cNvPicPr>
            <a:picLocks noChangeAspect="1"/>
          </p:cNvPicPr>
          <p:nvPr/>
        </p:nvPicPr>
        <p:blipFill>
          <a:blip r:embed="rId3" cstate="screen">
            <a:lum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457200"/>
            <a:ext cx="8229600" cy="5486400"/>
          </a:xfrm>
        </p:spPr>
        <p:txBody>
          <a:bodyPr/>
          <a:lstStyle/>
          <a:p>
            <a:r>
              <a:rPr lang="en-US" sz="4800" b="1" i="1" dirty="0" smtClean="0">
                <a:solidFill>
                  <a:schemeClr val="bg1"/>
                </a:solidFill>
                <a:ea typeface="ＭＳ Ｐゴシック" pitchFamily="34" charset="-128"/>
              </a:rPr>
              <a:t>…a charism that is spelled out in the</a:t>
            </a:r>
            <a:r>
              <a:rPr lang="en-US" sz="4800" b="1" i="1" dirty="0" smtClean="0">
                <a:ea typeface="ＭＳ Ｐゴシック" pitchFamily="34" charset="-128"/>
              </a:rPr>
              <a:t> </a:t>
            </a:r>
            <a:r>
              <a:rPr lang="en-US" sz="4800" b="1" i="1" dirty="0" smtClean="0">
                <a:solidFill>
                  <a:srgbClr val="FFFF00"/>
                </a:solidFill>
                <a:ea typeface="ＭＳ Ｐゴシック" pitchFamily="34" charset="-128"/>
              </a:rPr>
              <a:t>promotion of the person and of society by means of human and Christian (spiritual) education</a:t>
            </a:r>
            <a:r>
              <a:rPr lang="en-US" sz="4800" b="1" i="1" dirty="0" smtClean="0">
                <a:ea typeface="ＭＳ Ｐゴシック" pitchFamily="34" charset="-128"/>
              </a:rPr>
              <a:t>. </a:t>
            </a:r>
            <a:r>
              <a:rPr lang="en-US" sz="4800" b="1" i="1" dirty="0" smtClean="0">
                <a:solidFill>
                  <a:schemeClr val="bg1"/>
                </a:solidFill>
                <a:ea typeface="ＭＳ Ｐゴシック" pitchFamily="34" charset="-128"/>
              </a:rPr>
              <a:t>We are Lasallians in the measure that we participate in and embrace that charism.</a:t>
            </a:r>
          </a:p>
        </p:txBody>
      </p:sp>
      <p:sp>
        <p:nvSpPr>
          <p:cNvPr id="4" name="Rectangle 3"/>
          <p:cNvSpPr/>
          <p:nvPr/>
        </p:nvSpPr>
        <p:spPr>
          <a:xfrm>
            <a:off x="176979" y="4343400"/>
            <a:ext cx="8723671" cy="2031325"/>
          </a:xfrm>
          <a:prstGeom prst="rect">
            <a:avLst/>
          </a:prstGeom>
        </p:spPr>
        <p:txBody>
          <a:bodyPr wrap="square">
            <a:spAutoFit/>
          </a:bodyPr>
          <a:lstStyle/>
          <a:p>
            <a:r>
              <a:rPr lang="fr-FR" b="1" dirty="0"/>
              <a:t>C</a:t>
            </a:r>
            <a:r>
              <a:rPr lang="fr-FR" b="1" dirty="0" smtClean="0"/>
              <a:t>ela </a:t>
            </a:r>
            <a:r>
              <a:rPr lang="fr-FR" b="1" dirty="0"/>
              <a:t>signifie la Promotion de la personne et de </a:t>
            </a:r>
            <a:r>
              <a:rPr lang="fr-FR" b="1" dirty="0" smtClean="0"/>
              <a:t>la société </a:t>
            </a:r>
            <a:r>
              <a:rPr lang="fr-FR" b="1" dirty="0"/>
              <a:t>au moyen de </a:t>
            </a:r>
            <a:r>
              <a:rPr lang="fr-FR" b="1" dirty="0" smtClean="0"/>
              <a:t>l'éducation humaine </a:t>
            </a:r>
            <a:r>
              <a:rPr lang="fr-FR" b="1" dirty="0"/>
              <a:t>et </a:t>
            </a:r>
            <a:r>
              <a:rPr lang="fr-FR" b="1" dirty="0" smtClean="0"/>
              <a:t>spirituelle </a:t>
            </a:r>
            <a:r>
              <a:rPr lang="fr-FR" b="1" dirty="0"/>
              <a:t>…</a:t>
            </a:r>
            <a:br>
              <a:rPr lang="fr-FR" b="1" dirty="0"/>
            </a:br>
            <a:r>
              <a:rPr lang="fr-FR" b="1" dirty="0" smtClean="0"/>
              <a:t>L'image </a:t>
            </a:r>
            <a:r>
              <a:rPr lang="fr-FR" b="1" dirty="0"/>
              <a:t>de la Bible d'une part et l'iPad </a:t>
            </a:r>
            <a:r>
              <a:rPr lang="fr-FR" b="1" dirty="0" smtClean="0"/>
              <a:t>de l’autre est ce </a:t>
            </a:r>
            <a:r>
              <a:rPr lang="fr-FR" b="1" dirty="0"/>
              <a:t>qui </a:t>
            </a:r>
            <a:r>
              <a:rPr lang="fr-FR" b="1" dirty="0" smtClean="0"/>
              <a:t>me vient </a:t>
            </a:r>
            <a:r>
              <a:rPr lang="fr-FR" b="1" dirty="0"/>
              <a:t>à </a:t>
            </a:r>
            <a:r>
              <a:rPr lang="fr-FR" b="1" dirty="0" smtClean="0"/>
              <a:t>l’esprit .</a:t>
            </a:r>
            <a:r>
              <a:rPr lang="fr-FR" b="1" dirty="0"/>
              <a:t/>
            </a:r>
            <a:br>
              <a:rPr lang="fr-FR" b="1" dirty="0"/>
            </a:br>
            <a:r>
              <a:rPr lang="fr-FR" b="1" dirty="0"/>
              <a:t>Nous devons avoir nos yeux ouverts tant au </a:t>
            </a:r>
            <a:r>
              <a:rPr lang="fr-FR" b="1" dirty="0" smtClean="0"/>
              <a:t>niveau de l’expérience spirituelle </a:t>
            </a:r>
            <a:r>
              <a:rPr lang="fr-FR" b="1" dirty="0"/>
              <a:t>que l'expérience humaine.</a:t>
            </a:r>
            <a:br>
              <a:rPr lang="fr-FR" b="1" dirty="0"/>
            </a:br>
            <a:r>
              <a:rPr lang="fr-FR" b="1" dirty="0"/>
              <a:t>St. </a:t>
            </a:r>
            <a:r>
              <a:rPr lang="fr-FR" b="1" dirty="0" smtClean="0"/>
              <a:t>La Salle n'a </a:t>
            </a:r>
            <a:r>
              <a:rPr lang="fr-FR" b="1" dirty="0"/>
              <a:t>pas juste enseigné </a:t>
            </a:r>
            <a:r>
              <a:rPr lang="fr-FR" b="1" dirty="0" smtClean="0"/>
              <a:t>la religion. St</a:t>
            </a:r>
            <a:r>
              <a:rPr lang="fr-FR" b="1" dirty="0"/>
              <a:t>. </a:t>
            </a:r>
            <a:r>
              <a:rPr lang="fr-FR" b="1" dirty="0" smtClean="0"/>
              <a:t>La Salle </a:t>
            </a:r>
            <a:r>
              <a:rPr lang="fr-FR" b="1" dirty="0"/>
              <a:t>a enseigné </a:t>
            </a:r>
            <a:r>
              <a:rPr lang="fr-FR" b="1" dirty="0" smtClean="0"/>
              <a:t>aux </a:t>
            </a:r>
            <a:r>
              <a:rPr lang="fr-FR" b="1" dirty="0"/>
              <a:t>enfants comment vivre et survivre dans le monde dans son temps.</a:t>
            </a:r>
          </a:p>
        </p:txBody>
      </p:sp>
    </p:spTree>
    <p:extLst>
      <p:ext uri="{BB962C8B-B14F-4D97-AF65-F5344CB8AC3E}">
        <p14:creationId xmlns:p14="http://schemas.microsoft.com/office/powerpoint/2010/main" val="297801140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p:txBody>
          <a:bodyPr/>
          <a:lstStyle/>
          <a:p>
            <a:pPr algn="ctr"/>
            <a:r>
              <a:rPr lang="en-US" sz="8800" smtClean="0">
                <a:solidFill>
                  <a:srgbClr val="FFFF00"/>
                </a:solidFill>
                <a:ea typeface="ＭＳ Ｐゴシック" pitchFamily="34" charset="-128"/>
              </a:rPr>
              <a:t>2nd</a:t>
            </a:r>
            <a:r>
              <a:rPr lang="en-US" sz="8800" smtClean="0">
                <a:ea typeface="ＭＳ Ｐゴシック" pitchFamily="34" charset="-128"/>
              </a:rPr>
              <a:t> </a:t>
            </a:r>
          </a:p>
        </p:txBody>
      </p:sp>
      <p:pic>
        <p:nvPicPr>
          <p:cNvPr id="5" name="4 Marcador de contenido" descr="CloseupSURFER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179887" y="601654"/>
            <a:ext cx="4125913" cy="5037146"/>
          </a:xfrm>
          <a:effectLst>
            <a:softEdge rad="112500"/>
          </a:effectLst>
        </p:spPr>
      </p:pic>
      <p:sp>
        <p:nvSpPr>
          <p:cNvPr id="51203" name="3 Marcador de texto"/>
          <p:cNvSpPr>
            <a:spLocks noGrp="1"/>
          </p:cNvSpPr>
          <p:nvPr>
            <p:ph type="body" sz="half" idx="2"/>
          </p:nvPr>
        </p:nvSpPr>
        <p:spPr/>
        <p:txBody>
          <a:bodyPr/>
          <a:lstStyle/>
          <a:p>
            <a:r>
              <a:rPr lang="en-US" sz="4400" b="1" i="1" dirty="0" smtClean="0">
                <a:ea typeface="ＭＳ Ｐゴシック" pitchFamily="34" charset="-128"/>
              </a:rPr>
              <a:t>…has a relationship with a Lasallian educational community.</a:t>
            </a:r>
            <a:endParaRPr lang="en-US" sz="4400" dirty="0" smtClean="0">
              <a:ea typeface="ＭＳ Ｐゴシック" pitchFamily="34" charset="-128"/>
            </a:endParaRPr>
          </a:p>
        </p:txBody>
      </p:sp>
      <p:pic>
        <p:nvPicPr>
          <p:cNvPr id="6" name="Picture 2"/>
          <p:cNvPicPr>
            <a:picLocks noChangeAspect="1" noChangeArrowheads="1"/>
          </p:cNvPicPr>
          <p:nvPr/>
        </p:nvPicPr>
        <p:blipFill>
          <a:blip r:embed="rId4"/>
          <a:srcRect/>
          <a:stretch>
            <a:fillRect/>
          </a:stretch>
        </p:blipFill>
        <p:spPr bwMode="auto">
          <a:xfrm>
            <a:off x="4038600" y="533400"/>
            <a:ext cx="4267200" cy="4876800"/>
          </a:xfrm>
          <a:prstGeom prst="rect">
            <a:avLst/>
          </a:prstGeom>
          <a:ln>
            <a:noFill/>
          </a:ln>
          <a:effectLst>
            <a:softEdge rad="112500"/>
          </a:effectLst>
        </p:spPr>
      </p:pic>
      <p:sp>
        <p:nvSpPr>
          <p:cNvPr id="3" name="Rectangle 2"/>
          <p:cNvSpPr/>
          <p:nvPr/>
        </p:nvSpPr>
        <p:spPr>
          <a:xfrm>
            <a:off x="304800" y="5638800"/>
            <a:ext cx="8229600" cy="646331"/>
          </a:xfrm>
          <a:prstGeom prst="rect">
            <a:avLst/>
          </a:prstGeom>
        </p:spPr>
        <p:txBody>
          <a:bodyPr wrap="square">
            <a:spAutoFit/>
          </a:bodyPr>
          <a:lstStyle/>
          <a:p>
            <a:r>
              <a:rPr lang="fr-FR" dirty="0" smtClean="0"/>
              <a:t>Ayez </a:t>
            </a:r>
            <a:r>
              <a:rPr lang="fr-FR" dirty="0"/>
              <a:t>une relation avec une communauté éducative </a:t>
            </a:r>
            <a:r>
              <a:rPr lang="fr-FR" dirty="0" err="1" smtClean="0"/>
              <a:t>Lasallienne</a:t>
            </a:r>
            <a:r>
              <a:rPr lang="fr-FR" dirty="0" smtClean="0"/>
              <a:t>. </a:t>
            </a:r>
            <a:r>
              <a:rPr lang="fr-FR" dirty="0"/>
              <a:t>Bien, peut-être </a:t>
            </a:r>
            <a:r>
              <a:rPr lang="fr-FR" dirty="0" smtClean="0"/>
              <a:t>l’avons-nous déjà fait, </a:t>
            </a:r>
            <a:r>
              <a:rPr lang="fr-FR" dirty="0"/>
              <a:t>mais …</a:t>
            </a:r>
          </a:p>
        </p:txBody>
      </p:sp>
    </p:spTree>
    <p:extLst>
      <p:ext uri="{BB962C8B-B14F-4D97-AF65-F5344CB8AC3E}">
        <p14:creationId xmlns:p14="http://schemas.microsoft.com/office/powerpoint/2010/main" val="33770533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2 Imagen" descr="Imagen1.png"/>
          <p:cNvPicPr>
            <a:picLocks noChangeAspect="1"/>
          </p:cNvPicPr>
          <p:nvPr/>
        </p:nvPicPr>
        <p:blipFill>
          <a:blip r:embed="rId3">
            <a:lum bright="30000"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914400"/>
            <a:ext cx="8229600" cy="3687763"/>
          </a:xfrm>
        </p:spPr>
        <p:txBody>
          <a:bodyPr/>
          <a:lstStyle/>
          <a:p>
            <a:r>
              <a:rPr lang="en-US" b="1" dirty="0" smtClean="0">
                <a:solidFill>
                  <a:schemeClr val="bg1"/>
                </a:solidFill>
                <a:ea typeface="ＭＳ Ｐゴシック" pitchFamily="34" charset="-128"/>
              </a:rPr>
              <a:t>...That relationship begins in a local community</a:t>
            </a:r>
            <a:r>
              <a:rPr lang="en-US" b="1" dirty="0" smtClean="0">
                <a:ea typeface="ＭＳ Ｐゴシック" pitchFamily="34" charset="-128"/>
              </a:rPr>
              <a:t> </a:t>
            </a:r>
            <a:r>
              <a:rPr lang="en-US" b="1" dirty="0" smtClean="0">
                <a:solidFill>
                  <a:srgbClr val="632523"/>
                </a:solidFill>
                <a:ea typeface="ＭＳ Ｐゴシック" pitchFamily="34" charset="-128"/>
              </a:rPr>
              <a:t>but it does not end there</a:t>
            </a:r>
            <a:r>
              <a:rPr lang="en-US" b="1" dirty="0" smtClean="0">
                <a:ea typeface="ＭＳ Ｐゴシック" pitchFamily="34" charset="-128"/>
              </a:rPr>
              <a:t>. </a:t>
            </a:r>
            <a:r>
              <a:rPr lang="en-US" b="1" dirty="0" smtClean="0">
                <a:solidFill>
                  <a:schemeClr val="bg1"/>
                </a:solidFill>
                <a:ea typeface="ＭＳ Ｐゴシック" pitchFamily="34" charset="-128"/>
              </a:rPr>
              <a:t>It is open to the District, Regional, and international community. </a:t>
            </a:r>
            <a:r>
              <a:rPr lang="en-US" b="1" dirty="0" smtClean="0">
                <a:solidFill>
                  <a:srgbClr val="632523"/>
                </a:solidFill>
                <a:ea typeface="ＭＳ Ｐゴシック" pitchFamily="34" charset="-128"/>
              </a:rPr>
              <a:t>An Association that is isolated and independent is NOT Lasallian.</a:t>
            </a: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
        <p:nvSpPr>
          <p:cNvPr id="4" name="Rectangle 3"/>
          <p:cNvSpPr/>
          <p:nvPr/>
        </p:nvSpPr>
        <p:spPr>
          <a:xfrm>
            <a:off x="179439" y="4648200"/>
            <a:ext cx="8839200" cy="2308324"/>
          </a:xfrm>
          <a:prstGeom prst="rect">
            <a:avLst/>
          </a:prstGeom>
        </p:spPr>
        <p:txBody>
          <a:bodyPr wrap="square">
            <a:spAutoFit/>
          </a:bodyPr>
          <a:lstStyle/>
          <a:p>
            <a:r>
              <a:rPr lang="fr-FR" b="1" dirty="0">
                <a:solidFill>
                  <a:srgbClr val="FF0000"/>
                </a:solidFill>
              </a:rPr>
              <a:t>S</a:t>
            </a:r>
            <a:r>
              <a:rPr lang="fr-FR" b="1" dirty="0" smtClean="0">
                <a:solidFill>
                  <a:srgbClr val="FF0000"/>
                </a:solidFill>
              </a:rPr>
              <a:t>eulement </a:t>
            </a:r>
            <a:r>
              <a:rPr lang="fr-FR" b="1" dirty="0">
                <a:solidFill>
                  <a:srgbClr val="FF0000"/>
                </a:solidFill>
              </a:rPr>
              <a:t>la relation qui commence par la communauté scolaire NE DOIT PAS finir là. De nouveau, nous devons être en collaboration avec d'autres.</a:t>
            </a:r>
            <a:br>
              <a:rPr lang="fr-FR" b="1" dirty="0">
                <a:solidFill>
                  <a:srgbClr val="FF0000"/>
                </a:solidFill>
              </a:rPr>
            </a:br>
            <a:r>
              <a:rPr lang="fr-FR" b="1" dirty="0">
                <a:solidFill>
                  <a:srgbClr val="FF0000"/>
                </a:solidFill>
              </a:rPr>
              <a:t>Une association qui est isolée et </a:t>
            </a:r>
            <a:r>
              <a:rPr lang="fr-FR" b="1" dirty="0" smtClean="0">
                <a:solidFill>
                  <a:srgbClr val="FF0000"/>
                </a:solidFill>
              </a:rPr>
              <a:t>indépendante </a:t>
            </a:r>
            <a:r>
              <a:rPr lang="fr-FR" b="1" dirty="0">
                <a:solidFill>
                  <a:srgbClr val="FF0000"/>
                </a:solidFill>
              </a:rPr>
              <a:t>n'est pas </a:t>
            </a:r>
            <a:r>
              <a:rPr lang="fr-FR" b="1" dirty="0" err="1" smtClean="0">
                <a:solidFill>
                  <a:srgbClr val="FF0000"/>
                </a:solidFill>
              </a:rPr>
              <a:t>lasallienne</a:t>
            </a:r>
            <a:r>
              <a:rPr lang="fr-FR" b="1" dirty="0" smtClean="0">
                <a:solidFill>
                  <a:srgbClr val="FF0000"/>
                </a:solidFill>
              </a:rPr>
              <a:t>.</a:t>
            </a:r>
          </a:p>
          <a:p>
            <a:r>
              <a:rPr lang="fr-FR" b="1" dirty="0" smtClean="0">
                <a:solidFill>
                  <a:srgbClr val="FF0000"/>
                </a:solidFill>
              </a:rPr>
              <a:t>Quelles </a:t>
            </a:r>
            <a:r>
              <a:rPr lang="fr-FR" b="1" dirty="0">
                <a:solidFill>
                  <a:srgbClr val="FF0000"/>
                </a:solidFill>
              </a:rPr>
              <a:t>sont nos affiliations ? Comment contribuons-nous et </a:t>
            </a:r>
            <a:r>
              <a:rPr lang="fr-FR" b="1" dirty="0" smtClean="0">
                <a:solidFill>
                  <a:srgbClr val="FF0000"/>
                </a:solidFill>
              </a:rPr>
              <a:t>interagissons-nous avec </a:t>
            </a:r>
            <a:r>
              <a:rPr lang="fr-FR" b="1" dirty="0">
                <a:solidFill>
                  <a:srgbClr val="FF0000"/>
                </a:solidFill>
              </a:rPr>
              <a:t>eux ?</a:t>
            </a:r>
            <a:br>
              <a:rPr lang="fr-FR" b="1" dirty="0">
                <a:solidFill>
                  <a:srgbClr val="FF0000"/>
                </a:solidFill>
              </a:rPr>
            </a:br>
            <a:r>
              <a:rPr lang="fr-FR" b="1" dirty="0">
                <a:solidFill>
                  <a:srgbClr val="FF0000"/>
                </a:solidFill>
              </a:rPr>
              <a:t>Un autre point </a:t>
            </a:r>
            <a:r>
              <a:rPr lang="fr-FR" b="1" dirty="0">
                <a:solidFill>
                  <a:srgbClr val="FF0000"/>
                </a:solidFill>
              </a:rPr>
              <a:t>à</a:t>
            </a:r>
            <a:r>
              <a:rPr lang="fr-FR" b="1" dirty="0" smtClean="0">
                <a:solidFill>
                  <a:srgbClr val="FF0000"/>
                </a:solidFill>
              </a:rPr>
              <a:t> </a:t>
            </a:r>
            <a:r>
              <a:rPr lang="fr-FR" b="1" dirty="0" smtClean="0">
                <a:solidFill>
                  <a:srgbClr val="FF0000"/>
                </a:solidFill>
              </a:rPr>
              <a:t>regarder </a:t>
            </a:r>
            <a:r>
              <a:rPr lang="fr-FR" b="1" dirty="0">
                <a:solidFill>
                  <a:srgbClr val="FF0000"/>
                </a:solidFill>
              </a:rPr>
              <a:t>est la qualité de notre relation avec notre communauté </a:t>
            </a:r>
            <a:r>
              <a:rPr lang="fr-FR" b="1" dirty="0" smtClean="0">
                <a:solidFill>
                  <a:srgbClr val="FF0000"/>
                </a:solidFill>
              </a:rPr>
              <a:t>scolaire. Sommes nous </a:t>
            </a:r>
            <a:r>
              <a:rPr lang="fr-FR" b="1" dirty="0">
                <a:solidFill>
                  <a:srgbClr val="FF0000"/>
                </a:solidFill>
              </a:rPr>
              <a:t>toujours dans le conflit ou trouvons-nous des façons de coopérer ?</a:t>
            </a:r>
          </a:p>
        </p:txBody>
      </p:sp>
    </p:spTree>
    <p:extLst>
      <p:ext uri="{BB962C8B-B14F-4D97-AF65-F5344CB8AC3E}">
        <p14:creationId xmlns:p14="http://schemas.microsoft.com/office/powerpoint/2010/main" val="389306902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p:txBody>
          <a:bodyPr/>
          <a:lstStyle/>
          <a:p>
            <a:pPr algn="ctr"/>
            <a:r>
              <a:rPr lang="en-US" sz="8800" smtClean="0">
                <a:solidFill>
                  <a:srgbClr val="FFFF00"/>
                </a:solidFill>
                <a:ea typeface="ＭＳ Ｐゴシック" pitchFamily="34" charset="-128"/>
              </a:rPr>
              <a:t>3rd</a:t>
            </a:r>
            <a:r>
              <a:rPr lang="en-US" sz="8800" smtClean="0">
                <a:ea typeface="ＭＳ Ｐゴシック" pitchFamily="34" charset="-128"/>
              </a:rPr>
              <a:t> </a:t>
            </a:r>
          </a:p>
        </p:txBody>
      </p:sp>
      <p:pic>
        <p:nvPicPr>
          <p:cNvPr id="5" name="4 Marcador de contenido" descr="CloseupSURFER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179887" y="601654"/>
            <a:ext cx="4125913" cy="5037146"/>
          </a:xfrm>
          <a:effectLst>
            <a:softEdge rad="112500"/>
          </a:effectLst>
        </p:spPr>
      </p:pic>
      <p:sp>
        <p:nvSpPr>
          <p:cNvPr id="55299" name="3 Marcador de texto"/>
          <p:cNvSpPr>
            <a:spLocks noGrp="1"/>
          </p:cNvSpPr>
          <p:nvPr>
            <p:ph type="body" sz="half" idx="2"/>
          </p:nvPr>
        </p:nvSpPr>
        <p:spPr>
          <a:xfrm>
            <a:off x="228600" y="1219200"/>
            <a:ext cx="3657600" cy="4691063"/>
          </a:xfrm>
        </p:spPr>
        <p:txBody>
          <a:bodyPr/>
          <a:lstStyle/>
          <a:p>
            <a:r>
              <a:rPr lang="en-US" sz="4400" b="1" i="1" dirty="0" smtClean="0">
                <a:ea typeface="ＭＳ Ｐゴシック" pitchFamily="34" charset="-128"/>
              </a:rPr>
              <a:t>…The vitality of the Association is expressed in Faith, Service, Community (Fraternity)</a:t>
            </a:r>
            <a:endParaRPr lang="en-US" sz="4400" dirty="0" smtClean="0">
              <a:ea typeface="ＭＳ Ｐゴシック" pitchFamily="34" charset="-128"/>
            </a:endParaRPr>
          </a:p>
        </p:txBody>
      </p:sp>
      <p:pic>
        <p:nvPicPr>
          <p:cNvPr id="6" name="Picture 2"/>
          <p:cNvPicPr>
            <a:picLocks noChangeAspect="1" noChangeArrowheads="1"/>
          </p:cNvPicPr>
          <p:nvPr/>
        </p:nvPicPr>
        <p:blipFill>
          <a:blip r:embed="rId4"/>
          <a:srcRect/>
          <a:stretch>
            <a:fillRect/>
          </a:stretch>
        </p:blipFill>
        <p:spPr bwMode="auto">
          <a:xfrm>
            <a:off x="4038600" y="533400"/>
            <a:ext cx="4267200" cy="4876800"/>
          </a:xfrm>
          <a:prstGeom prst="rect">
            <a:avLst/>
          </a:prstGeom>
          <a:ln>
            <a:noFill/>
          </a:ln>
          <a:effectLst>
            <a:softEdge rad="112500"/>
          </a:effectLst>
        </p:spPr>
      </p:pic>
      <p:pic>
        <p:nvPicPr>
          <p:cNvPr id="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l="2940"/>
          <a:stretch>
            <a:fillRect/>
          </a:stretch>
        </p:blipFill>
        <p:spPr bwMode="auto">
          <a:xfrm>
            <a:off x="4038599" y="228600"/>
            <a:ext cx="4800599" cy="4953000"/>
          </a:xfrm>
          <a:prstGeom prst="rect">
            <a:avLst/>
          </a:prstGeom>
          <a:ln>
            <a:noFill/>
          </a:ln>
          <a:effectLst>
            <a:softEdge rad="112500"/>
          </a:effectLst>
        </p:spPr>
      </p:pic>
      <p:sp>
        <p:nvSpPr>
          <p:cNvPr id="3" name="Rectangle 2"/>
          <p:cNvSpPr/>
          <p:nvPr/>
        </p:nvSpPr>
        <p:spPr>
          <a:xfrm>
            <a:off x="3191797" y="4549676"/>
            <a:ext cx="5773992" cy="2308324"/>
          </a:xfrm>
          <a:prstGeom prst="rect">
            <a:avLst/>
          </a:prstGeom>
        </p:spPr>
        <p:txBody>
          <a:bodyPr wrap="square">
            <a:spAutoFit/>
          </a:bodyPr>
          <a:lstStyle/>
          <a:p>
            <a:r>
              <a:rPr lang="fr-FR" b="1" dirty="0">
                <a:solidFill>
                  <a:srgbClr val="FF0000"/>
                </a:solidFill>
              </a:rPr>
              <a:t>La vitalité de l'Association est exprimée dans la Foi, le Service, la Communauté … Honnêtement avec la </a:t>
            </a:r>
            <a:r>
              <a:rPr lang="fr-FR" b="1" dirty="0" smtClean="0">
                <a:solidFill>
                  <a:srgbClr val="FF0000"/>
                </a:solidFill>
              </a:rPr>
              <a:t>construction </a:t>
            </a:r>
            <a:r>
              <a:rPr lang="fr-FR" b="1" dirty="0">
                <a:solidFill>
                  <a:srgbClr val="FF0000"/>
                </a:solidFill>
              </a:rPr>
              <a:t>de </a:t>
            </a:r>
            <a:r>
              <a:rPr lang="fr-FR" b="1" dirty="0" smtClean="0">
                <a:solidFill>
                  <a:srgbClr val="FF0000"/>
                </a:solidFill>
              </a:rPr>
              <a:t>la Communauté </a:t>
            </a:r>
            <a:r>
              <a:rPr lang="fr-FR" b="1" dirty="0">
                <a:solidFill>
                  <a:srgbClr val="FF0000"/>
                </a:solidFill>
              </a:rPr>
              <a:t>et la Fraternisation, nous sommes peut-être excellents. Mais nous devons réfléchir sur nos efforts </a:t>
            </a:r>
            <a:r>
              <a:rPr lang="fr-FR" b="1" dirty="0" smtClean="0">
                <a:solidFill>
                  <a:srgbClr val="FF0000"/>
                </a:solidFill>
              </a:rPr>
              <a:t>à </a:t>
            </a:r>
            <a:r>
              <a:rPr lang="fr-FR" b="1" dirty="0" smtClean="0">
                <a:solidFill>
                  <a:srgbClr val="FF0000"/>
                </a:solidFill>
              </a:rPr>
              <a:t>promouvoir </a:t>
            </a:r>
            <a:r>
              <a:rPr lang="fr-FR" b="1" dirty="0">
                <a:solidFill>
                  <a:srgbClr val="FF0000"/>
                </a:solidFill>
              </a:rPr>
              <a:t>la FOI et le SERVICE à nos membres avec la même énergie que nous </a:t>
            </a:r>
            <a:r>
              <a:rPr lang="fr-FR" b="1" dirty="0" smtClean="0">
                <a:solidFill>
                  <a:srgbClr val="FF0000"/>
                </a:solidFill>
              </a:rPr>
              <a:t>nous donnons </a:t>
            </a:r>
            <a:r>
              <a:rPr lang="fr-FR" b="1" dirty="0">
                <a:solidFill>
                  <a:srgbClr val="FF0000"/>
                </a:solidFill>
              </a:rPr>
              <a:t>à </a:t>
            </a:r>
            <a:r>
              <a:rPr lang="fr-FR" b="1" dirty="0" smtClean="0">
                <a:solidFill>
                  <a:srgbClr val="FF0000"/>
                </a:solidFill>
              </a:rPr>
              <a:t>l'association…</a:t>
            </a:r>
            <a:endParaRPr lang="fr-FR" b="1" dirty="0">
              <a:solidFill>
                <a:srgbClr val="FF0000"/>
              </a:solidFill>
            </a:endParaRPr>
          </a:p>
        </p:txBody>
      </p:sp>
    </p:spTree>
    <p:extLst>
      <p:ext uri="{BB962C8B-B14F-4D97-AF65-F5344CB8AC3E}">
        <p14:creationId xmlns:p14="http://schemas.microsoft.com/office/powerpoint/2010/main" val="15662371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08935" y="2637536"/>
            <a:ext cx="4724400" cy="4220464"/>
          </a:xfrm>
          <a:prstGeom prst="rect">
            <a:avLst/>
          </a:prstGeom>
        </p:spPr>
      </p:pic>
      <p:sp>
        <p:nvSpPr>
          <p:cNvPr id="20483" name="Rectangle 3"/>
          <p:cNvSpPr>
            <a:spLocks noChangeArrowheads="1"/>
          </p:cNvSpPr>
          <p:nvPr/>
        </p:nvSpPr>
        <p:spPr bwMode="auto">
          <a:xfrm>
            <a:off x="2819400" y="2978053"/>
            <a:ext cx="6096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smtClean="0">
                <a:solidFill>
                  <a:srgbClr val="1A1718"/>
                </a:solidFill>
                <a:latin typeface="Apple Chancery"/>
                <a:ea typeface="MS Mincho" pitchFamily="49" charset="-128"/>
                <a:cs typeface="Apple Chancery"/>
              </a:rPr>
              <a:t>…</a:t>
            </a:r>
            <a:r>
              <a:rPr lang="en-US" sz="2800" b="1" dirty="0">
                <a:solidFill>
                  <a:srgbClr val="1A1718"/>
                </a:solidFill>
                <a:latin typeface="Apple Chancery"/>
                <a:ea typeface="MS Mincho" pitchFamily="49" charset="-128"/>
                <a:cs typeface="Apple Chancery"/>
              </a:rPr>
              <a:t>Christian faith is not just an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assent to a system but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participation in a journey.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The members of the Association</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 </a:t>
            </a:r>
            <a:r>
              <a:rPr lang="en-US" sz="2800" b="1" dirty="0" smtClean="0">
                <a:solidFill>
                  <a:srgbClr val="1A1718"/>
                </a:solidFill>
                <a:latin typeface="Apple Chancery"/>
                <a:ea typeface="MS Mincho" pitchFamily="49" charset="-128"/>
                <a:cs typeface="Apple Chancery"/>
              </a:rPr>
              <a:t>must </a:t>
            </a:r>
            <a:r>
              <a:rPr lang="en-US" sz="2800" b="1" dirty="0">
                <a:solidFill>
                  <a:srgbClr val="1A1718"/>
                </a:solidFill>
                <a:latin typeface="Apple Chancery"/>
                <a:ea typeface="MS Mincho" pitchFamily="49" charset="-128"/>
                <a:cs typeface="Apple Chancery"/>
              </a:rPr>
              <a:t>provide the means so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as to avoid one of the greatest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1A1718"/>
                </a:solidFill>
                <a:latin typeface="Apple Chancery"/>
                <a:ea typeface="MS Mincho" pitchFamily="49" charset="-128"/>
                <a:cs typeface="Apple Chancery"/>
              </a:rPr>
              <a:t>mistakes of our time: </a:t>
            </a:r>
          </a:p>
          <a:p>
            <a:pPr eaLnBrk="0" hangingPunct="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b="1" dirty="0">
                <a:solidFill>
                  <a:srgbClr val="7030A0"/>
                </a:solidFill>
                <a:latin typeface="Apple Chancery"/>
                <a:ea typeface="MS Mincho" pitchFamily="49" charset="-128"/>
                <a:cs typeface="Apple Chancery"/>
              </a:rPr>
              <a:t>the rupture between faith and life</a:t>
            </a:r>
            <a:r>
              <a:rPr lang="en-US" sz="2800" b="1" dirty="0">
                <a:solidFill>
                  <a:srgbClr val="1A1718"/>
                </a:solidFill>
                <a:latin typeface="Apple Chancery"/>
                <a:ea typeface="MS Mincho" pitchFamily="49" charset="-128"/>
                <a:cs typeface="Apple Chancery"/>
              </a:rPr>
              <a:t>.</a:t>
            </a:r>
            <a:endParaRPr lang="en-US" sz="2800" b="1" dirty="0">
              <a:latin typeface="Apple Chancery"/>
              <a:ea typeface="MS Mincho" pitchFamily="49" charset="-128"/>
              <a:cs typeface="Apple Chancery"/>
            </a:endParaRPr>
          </a:p>
        </p:txBody>
      </p:sp>
      <p:sp>
        <p:nvSpPr>
          <p:cNvPr id="7" name="Rectangle 6"/>
          <p:cNvSpPr/>
          <p:nvPr/>
        </p:nvSpPr>
        <p:spPr>
          <a:xfrm>
            <a:off x="228600" y="228600"/>
            <a:ext cx="8534400" cy="2862322"/>
          </a:xfrm>
          <a:prstGeom prst="rect">
            <a:avLst/>
          </a:prstGeom>
        </p:spPr>
        <p:txBody>
          <a:bodyPr wrap="square">
            <a:spAutoFit/>
          </a:bodyPr>
          <a:lstStyle/>
          <a:p>
            <a:r>
              <a:rPr lang="fr-FR" b="1" dirty="0" smtClean="0">
                <a:solidFill>
                  <a:srgbClr val="FF0000"/>
                </a:solidFill>
              </a:rPr>
              <a:t>Nous voyons toujours la </a:t>
            </a:r>
            <a:r>
              <a:rPr lang="fr-FR" b="1" dirty="0">
                <a:solidFill>
                  <a:srgbClr val="FF0000"/>
                </a:solidFill>
              </a:rPr>
              <a:t>Foi partout dans </a:t>
            </a:r>
            <a:r>
              <a:rPr lang="fr-FR" b="1" dirty="0" smtClean="0">
                <a:solidFill>
                  <a:srgbClr val="FF0000"/>
                </a:solidFill>
              </a:rPr>
              <a:t>La Salle, </a:t>
            </a:r>
            <a:r>
              <a:rPr lang="fr-FR" b="1" dirty="0">
                <a:solidFill>
                  <a:srgbClr val="FF0000"/>
                </a:solidFill>
              </a:rPr>
              <a:t>presque comme si </a:t>
            </a:r>
            <a:r>
              <a:rPr lang="fr-FR" b="1" dirty="0" smtClean="0">
                <a:solidFill>
                  <a:srgbClr val="FF0000"/>
                </a:solidFill>
              </a:rPr>
              <a:t>c‘était un </a:t>
            </a:r>
            <a:r>
              <a:rPr lang="fr-FR" b="1" dirty="0">
                <a:solidFill>
                  <a:srgbClr val="FF0000"/>
                </a:solidFill>
              </a:rPr>
              <a:t>slogan. Que voulons-nous dire comme </a:t>
            </a:r>
            <a:r>
              <a:rPr lang="fr-FR" b="1" dirty="0" err="1" smtClean="0">
                <a:solidFill>
                  <a:srgbClr val="FF0000"/>
                </a:solidFill>
              </a:rPr>
              <a:t>Lasalliens</a:t>
            </a:r>
            <a:r>
              <a:rPr lang="fr-FR" b="1" dirty="0" smtClean="0">
                <a:solidFill>
                  <a:srgbClr val="FF0000"/>
                </a:solidFill>
              </a:rPr>
              <a:t> </a:t>
            </a:r>
            <a:r>
              <a:rPr lang="fr-FR" b="1" dirty="0">
                <a:solidFill>
                  <a:srgbClr val="FF0000"/>
                </a:solidFill>
              </a:rPr>
              <a:t>quand on nous demande de Vivre notre Foi ?</a:t>
            </a:r>
            <a:br>
              <a:rPr lang="fr-FR" b="1" dirty="0">
                <a:solidFill>
                  <a:srgbClr val="FF0000"/>
                </a:solidFill>
              </a:rPr>
            </a:br>
            <a:r>
              <a:rPr lang="fr-FR" b="1" dirty="0">
                <a:solidFill>
                  <a:srgbClr val="FF0000"/>
                </a:solidFill>
              </a:rPr>
              <a:t>St. </a:t>
            </a:r>
            <a:r>
              <a:rPr lang="fr-FR" b="1" dirty="0" err="1" smtClean="0">
                <a:solidFill>
                  <a:srgbClr val="FF0000"/>
                </a:solidFill>
              </a:rPr>
              <a:t>LaSalle</a:t>
            </a:r>
            <a:r>
              <a:rPr lang="fr-FR" b="1" dirty="0" smtClean="0">
                <a:solidFill>
                  <a:srgbClr val="FF0000"/>
                </a:solidFill>
              </a:rPr>
              <a:t> </a:t>
            </a:r>
            <a:r>
              <a:rPr lang="fr-FR" b="1" dirty="0">
                <a:solidFill>
                  <a:srgbClr val="FF0000"/>
                </a:solidFill>
              </a:rPr>
              <a:t>et les Frères ont cru que la Foi et nos Vies vont de pair. Ils ne doivent pas être isolés l'un de l'autre. C'est ainsi qu'il a instruit les enfants. </a:t>
            </a:r>
            <a:r>
              <a:rPr lang="fr-FR" b="1" dirty="0" smtClean="0">
                <a:solidFill>
                  <a:srgbClr val="FF0000"/>
                </a:solidFill>
              </a:rPr>
              <a:t>Dans </a:t>
            </a:r>
            <a:r>
              <a:rPr lang="fr-FR" b="1" dirty="0">
                <a:solidFill>
                  <a:srgbClr val="FF0000"/>
                </a:solidFill>
              </a:rPr>
              <a:t>le monde </a:t>
            </a:r>
            <a:r>
              <a:rPr lang="fr-FR" b="1" dirty="0" smtClean="0">
                <a:solidFill>
                  <a:srgbClr val="FF0000"/>
                </a:solidFill>
              </a:rPr>
              <a:t>d’aujourd'hui </a:t>
            </a:r>
            <a:r>
              <a:rPr lang="fr-FR" b="1" dirty="0">
                <a:solidFill>
                  <a:srgbClr val="FF0000"/>
                </a:solidFill>
              </a:rPr>
              <a:t>même </a:t>
            </a:r>
            <a:r>
              <a:rPr lang="fr-FR" b="1" dirty="0" smtClean="0">
                <a:solidFill>
                  <a:srgbClr val="FF0000"/>
                </a:solidFill>
              </a:rPr>
              <a:t>avancé, </a:t>
            </a:r>
            <a:r>
              <a:rPr lang="fr-FR" b="1" dirty="0">
                <a:solidFill>
                  <a:srgbClr val="FF0000"/>
                </a:solidFill>
              </a:rPr>
              <a:t>le fossé entre les </a:t>
            </a:r>
            <a:r>
              <a:rPr lang="fr-FR" b="1" dirty="0" smtClean="0">
                <a:solidFill>
                  <a:srgbClr val="FF0000"/>
                </a:solidFill>
              </a:rPr>
              <a:t>deux </a:t>
            </a:r>
            <a:r>
              <a:rPr lang="fr-FR" b="1" dirty="0">
                <a:solidFill>
                  <a:srgbClr val="FF0000"/>
                </a:solidFill>
              </a:rPr>
              <a:t>s'élargit. Donc comme </a:t>
            </a:r>
            <a:r>
              <a:rPr lang="fr-FR" b="1" dirty="0" err="1" smtClean="0">
                <a:solidFill>
                  <a:srgbClr val="FF0000"/>
                </a:solidFill>
              </a:rPr>
              <a:t>Lasalliens</a:t>
            </a:r>
            <a:r>
              <a:rPr lang="fr-FR" b="1" dirty="0">
                <a:solidFill>
                  <a:srgbClr val="FF0000"/>
                </a:solidFill>
              </a:rPr>
              <a:t>, nous devons être vigilants avec ceci et en fait "</a:t>
            </a:r>
            <a:r>
              <a:rPr lang="fr-FR" b="1" dirty="0" smtClean="0">
                <a:solidFill>
                  <a:srgbClr val="FF0000"/>
                </a:solidFill>
              </a:rPr>
              <a:t>fournir </a:t>
            </a:r>
            <a:r>
              <a:rPr lang="fr-FR" b="1" dirty="0">
                <a:solidFill>
                  <a:srgbClr val="FF0000"/>
                </a:solidFill>
              </a:rPr>
              <a:t>les moyens" pour l'éviter … COMMENT ? Comment </a:t>
            </a:r>
            <a:r>
              <a:rPr lang="fr-FR" b="1" dirty="0" smtClean="0">
                <a:solidFill>
                  <a:srgbClr val="FF0000"/>
                </a:solidFill>
              </a:rPr>
              <a:t>pouvons- nous, </a:t>
            </a:r>
            <a:r>
              <a:rPr lang="fr-FR" b="1" dirty="0">
                <a:solidFill>
                  <a:srgbClr val="FF0000"/>
                </a:solidFill>
              </a:rPr>
              <a:t>comme une Association </a:t>
            </a:r>
            <a:r>
              <a:rPr lang="fr-FR" b="1" dirty="0" err="1" smtClean="0">
                <a:solidFill>
                  <a:srgbClr val="FF0000"/>
                </a:solidFill>
              </a:rPr>
              <a:t>Lasallienne</a:t>
            </a:r>
            <a:r>
              <a:rPr lang="fr-FR" b="1" dirty="0" smtClean="0">
                <a:solidFill>
                  <a:srgbClr val="FF0000"/>
                </a:solidFill>
              </a:rPr>
              <a:t>, aider </a:t>
            </a:r>
            <a:r>
              <a:rPr lang="fr-FR" b="1" dirty="0">
                <a:solidFill>
                  <a:srgbClr val="FF0000"/>
                </a:solidFill>
              </a:rPr>
              <a:t>nos membres à être </a:t>
            </a:r>
            <a:r>
              <a:rPr lang="fr-FR" b="1" dirty="0" smtClean="0">
                <a:solidFill>
                  <a:srgbClr val="FF0000"/>
                </a:solidFill>
              </a:rPr>
              <a:t>vigilants </a:t>
            </a:r>
            <a:r>
              <a:rPr lang="fr-FR" b="1" dirty="0">
                <a:solidFill>
                  <a:srgbClr val="FF0000"/>
                </a:solidFill>
              </a:rPr>
              <a:t>? Soyez </a:t>
            </a:r>
            <a:r>
              <a:rPr lang="fr-FR" b="1" dirty="0" smtClean="0">
                <a:solidFill>
                  <a:srgbClr val="FF0000"/>
                </a:solidFill>
              </a:rPr>
              <a:t>des </a:t>
            </a:r>
            <a:r>
              <a:rPr lang="fr-FR" b="1" dirty="0">
                <a:solidFill>
                  <a:srgbClr val="FF0000"/>
                </a:solidFill>
              </a:rPr>
              <a:t>membres </a:t>
            </a:r>
            <a:r>
              <a:rPr lang="fr-FR" b="1" dirty="0" smtClean="0">
                <a:solidFill>
                  <a:srgbClr val="FF0000"/>
                </a:solidFill>
              </a:rPr>
              <a:t>vigilants </a:t>
            </a:r>
            <a:r>
              <a:rPr lang="fr-FR" b="1" dirty="0">
                <a:solidFill>
                  <a:srgbClr val="FF0000"/>
                </a:solidFill>
              </a:rPr>
              <a:t>de Foi et la Vie ?</a:t>
            </a:r>
          </a:p>
        </p:txBody>
      </p:sp>
    </p:spTree>
    <p:extLst>
      <p:ext uri="{BB962C8B-B14F-4D97-AF65-F5344CB8AC3E}">
        <p14:creationId xmlns:p14="http://schemas.microsoft.com/office/powerpoint/2010/main" val="246291767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4800" y="39329"/>
            <a:ext cx="4495800" cy="3886200"/>
          </a:xfrm>
        </p:spPr>
        <p:txBody>
          <a:bodyPr rtlCol="0">
            <a:noAutofit/>
          </a:bodyPr>
          <a:lstStyle/>
          <a:p>
            <a:pPr eaLnBrk="1" fontAlgn="auto" hangingPunct="1">
              <a:spcAft>
                <a:spcPts val="0"/>
              </a:spcAft>
              <a:defRPr/>
            </a:pPr>
            <a:r>
              <a:rPr lang="en-US" sz="4800" dirty="0" smtClean="0">
                <a:solidFill>
                  <a:srgbClr val="FFC000"/>
                </a:solidFill>
                <a:latin typeface="Bell MT" pitchFamily="18" charset="0"/>
                <a:ea typeface="+mj-ea"/>
              </a:rPr>
              <a:t>Why are we still connected to </a:t>
            </a:r>
            <a:br>
              <a:rPr lang="en-US" sz="4800" dirty="0" smtClean="0">
                <a:solidFill>
                  <a:srgbClr val="FFC000"/>
                </a:solidFill>
                <a:latin typeface="Bell MT" pitchFamily="18" charset="0"/>
                <a:ea typeface="+mj-ea"/>
              </a:rPr>
            </a:br>
            <a:r>
              <a:rPr lang="en-US" sz="4800" b="1" dirty="0" smtClean="0">
                <a:solidFill>
                  <a:srgbClr val="92D050"/>
                </a:solidFill>
                <a:latin typeface="Bell MT" pitchFamily="18" charset="0"/>
                <a:ea typeface="+mj-ea"/>
              </a:rPr>
              <a:t>La Salle?</a:t>
            </a:r>
          </a:p>
        </p:txBody>
      </p:sp>
      <p:sp>
        <p:nvSpPr>
          <p:cNvPr id="3" name="2 Subtítulo"/>
          <p:cNvSpPr>
            <a:spLocks noGrp="1"/>
          </p:cNvSpPr>
          <p:nvPr>
            <p:ph type="subTitle" idx="1"/>
          </p:nvPr>
        </p:nvSpPr>
        <p:spPr>
          <a:xfrm>
            <a:off x="5181600" y="4419600"/>
            <a:ext cx="3581400" cy="2209800"/>
          </a:xfrm>
        </p:spPr>
        <p:txBody>
          <a:bodyPr>
            <a:normAutofit fontScale="92500"/>
          </a:bodyPr>
          <a:lstStyle/>
          <a:p>
            <a:pPr eaLnBrk="1" hangingPunct="1">
              <a:lnSpc>
                <a:spcPct val="90000"/>
              </a:lnSpc>
            </a:pPr>
            <a:r>
              <a:rPr lang="en-US" sz="3000" i="1" dirty="0" smtClean="0">
                <a:solidFill>
                  <a:srgbClr val="FFC000"/>
                </a:solidFill>
                <a:latin typeface="Bell MT" pitchFamily="18" charset="0"/>
                <a:ea typeface="ＭＳ Ｐゴシック" pitchFamily="34" charset="-128"/>
              </a:rPr>
              <a:t>…remaining faithful to the call that you received many years ago to deepen your association with the Lasallian Family</a:t>
            </a:r>
          </a:p>
        </p:txBody>
      </p:sp>
      <p:pic>
        <p:nvPicPr>
          <p:cNvPr id="4" name="Picture 3"/>
          <p:cNvPicPr>
            <a:picLocks noChangeAspect="1"/>
          </p:cNvPicPr>
          <p:nvPr/>
        </p:nvPicPr>
        <p:blipFill>
          <a:blip r:embed="rId3"/>
          <a:stretch>
            <a:fillRect/>
          </a:stretch>
        </p:blipFill>
        <p:spPr>
          <a:xfrm>
            <a:off x="5334000" y="304800"/>
            <a:ext cx="3317312" cy="3835400"/>
          </a:xfrm>
          <a:prstGeom prst="rect">
            <a:avLst/>
          </a:prstGeom>
        </p:spPr>
      </p:pic>
      <p:sp>
        <p:nvSpPr>
          <p:cNvPr id="6" name="Rectangle 5"/>
          <p:cNvSpPr/>
          <p:nvPr/>
        </p:nvSpPr>
        <p:spPr>
          <a:xfrm>
            <a:off x="228600" y="2743200"/>
            <a:ext cx="4800600" cy="3970318"/>
          </a:xfrm>
          <a:prstGeom prst="rect">
            <a:avLst/>
          </a:prstGeom>
        </p:spPr>
        <p:txBody>
          <a:bodyPr wrap="square">
            <a:spAutoFit/>
          </a:bodyPr>
          <a:lstStyle/>
          <a:p>
            <a:r>
              <a:rPr lang="fr-FR" dirty="0" smtClean="0"/>
              <a:t>Posons nous </a:t>
            </a:r>
            <a:r>
              <a:rPr lang="fr-FR" dirty="0"/>
              <a:t>cette question ? Pourquoi </a:t>
            </a:r>
            <a:r>
              <a:rPr lang="fr-FR" dirty="0" smtClean="0"/>
              <a:t>sommes nous </a:t>
            </a:r>
            <a:r>
              <a:rPr lang="fr-FR" dirty="0"/>
              <a:t>ici ? Aucun d'entre nous </a:t>
            </a:r>
            <a:r>
              <a:rPr lang="fr-FR" dirty="0" smtClean="0"/>
              <a:t>n‘a été </a:t>
            </a:r>
            <a:r>
              <a:rPr lang="fr-FR" dirty="0"/>
              <a:t>forcé </a:t>
            </a:r>
            <a:r>
              <a:rPr lang="fr-FR" dirty="0" smtClean="0"/>
              <a:t>à venir</a:t>
            </a:r>
            <a:r>
              <a:rPr lang="fr-FR" dirty="0" smtClean="0"/>
              <a:t> </a:t>
            </a:r>
            <a:r>
              <a:rPr lang="fr-FR" dirty="0"/>
              <a:t>…</a:t>
            </a:r>
            <a:br>
              <a:rPr lang="fr-FR" dirty="0"/>
            </a:br>
            <a:r>
              <a:rPr lang="fr-FR" dirty="0"/>
              <a:t>Ce que je </a:t>
            </a:r>
            <a:r>
              <a:rPr lang="fr-FR" dirty="0" smtClean="0"/>
              <a:t>suppose, c’est que nous </a:t>
            </a:r>
            <a:r>
              <a:rPr lang="fr-FR" dirty="0"/>
              <a:t>avons tous senti un appel d'approfondir notre relation avec </a:t>
            </a:r>
            <a:r>
              <a:rPr lang="fr-FR" dirty="0" smtClean="0"/>
              <a:t>La Salle </a:t>
            </a:r>
            <a:r>
              <a:rPr lang="fr-FR" dirty="0"/>
              <a:t>… Oui ? Je l'appellerais le </a:t>
            </a:r>
            <a:r>
              <a:rPr lang="fr-FR" dirty="0" smtClean="0"/>
              <a:t>Bug </a:t>
            </a:r>
            <a:r>
              <a:rPr lang="fr-FR" dirty="0"/>
              <a:t>de </a:t>
            </a:r>
            <a:r>
              <a:rPr lang="fr-FR" dirty="0" smtClean="0"/>
              <a:t>La Salle. </a:t>
            </a:r>
            <a:r>
              <a:rPr lang="fr-FR" dirty="0"/>
              <a:t>Peut-être </a:t>
            </a:r>
            <a:r>
              <a:rPr lang="fr-FR" dirty="0" smtClean="0"/>
              <a:t>n'êtes vous pas </a:t>
            </a:r>
            <a:r>
              <a:rPr lang="fr-FR" dirty="0"/>
              <a:t>sûrs exactement quand et comment.</a:t>
            </a:r>
            <a:br>
              <a:rPr lang="fr-FR" dirty="0"/>
            </a:br>
            <a:r>
              <a:rPr lang="fr-FR" dirty="0"/>
              <a:t>La </a:t>
            </a:r>
            <a:r>
              <a:rPr lang="fr-FR" dirty="0" smtClean="0"/>
              <a:t>simple réponse est </a:t>
            </a:r>
            <a:r>
              <a:rPr lang="fr-FR" dirty="0" smtClean="0"/>
              <a:t>que vous </a:t>
            </a:r>
            <a:r>
              <a:rPr lang="fr-FR" dirty="0" smtClean="0"/>
              <a:t>ê</a:t>
            </a:r>
            <a:r>
              <a:rPr lang="fr-FR" dirty="0" smtClean="0"/>
              <a:t>tes </a:t>
            </a:r>
            <a:r>
              <a:rPr lang="fr-FR" dirty="0"/>
              <a:t>ici parce que vous restez fidèles à l'appel que vous avez </a:t>
            </a:r>
            <a:r>
              <a:rPr lang="fr-FR" dirty="0" smtClean="0"/>
              <a:t>reçu, </a:t>
            </a:r>
            <a:r>
              <a:rPr lang="fr-FR" dirty="0"/>
              <a:t>il y a beaucoup d'années pour approfondir votre association avec la Famille </a:t>
            </a:r>
            <a:r>
              <a:rPr lang="fr-FR" dirty="0" err="1" smtClean="0"/>
              <a:t>Lasallienne</a:t>
            </a:r>
            <a:endParaRPr lang="fr-FR" dirty="0"/>
          </a:p>
        </p:txBody>
      </p:sp>
    </p:spTree>
    <p:extLst>
      <p:ext uri="{BB962C8B-B14F-4D97-AF65-F5344CB8AC3E}">
        <p14:creationId xmlns:p14="http://schemas.microsoft.com/office/powerpoint/2010/main" val="6491130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3">
            <a:lum bright="-20000"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a:spLocks noChangeArrowheads="1"/>
          </p:cNvSpPr>
          <p:nvPr/>
        </p:nvSpPr>
        <p:spPr bwMode="auto">
          <a:xfrm>
            <a:off x="304800" y="-40659"/>
            <a:ext cx="82597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b="1" dirty="0"/>
              <a:t>We must be open and willing to collaborate in projects of great importance that come to us via the Institute or via the Church.  In any case, commitment to the promotion of justice and peace, building a new society inspired in Gospel values </a:t>
            </a:r>
            <a:r>
              <a:rPr lang="en-US" sz="3600" b="1" dirty="0">
                <a:solidFill>
                  <a:srgbClr val="FFFF00"/>
                </a:solidFill>
              </a:rPr>
              <a:t>should not be missing in any Association nor in any member.</a:t>
            </a:r>
          </a:p>
        </p:txBody>
      </p:sp>
      <p:sp>
        <p:nvSpPr>
          <p:cNvPr id="4" name="Rectangle 3"/>
          <p:cNvSpPr/>
          <p:nvPr/>
        </p:nvSpPr>
        <p:spPr>
          <a:xfrm>
            <a:off x="304800" y="5231890"/>
            <a:ext cx="8458200" cy="1477328"/>
          </a:xfrm>
          <a:prstGeom prst="rect">
            <a:avLst/>
          </a:prstGeom>
        </p:spPr>
        <p:txBody>
          <a:bodyPr wrap="square">
            <a:spAutoFit/>
          </a:bodyPr>
          <a:lstStyle/>
          <a:p>
            <a:r>
              <a:rPr lang="fr-FR" b="1" dirty="0" smtClean="0"/>
              <a:t>Nous </a:t>
            </a:r>
            <a:r>
              <a:rPr lang="fr-FR" b="1" dirty="0"/>
              <a:t>devons aussi être ouverts et désireux pour collaborer dans des projets très </a:t>
            </a:r>
            <a:r>
              <a:rPr lang="fr-FR" b="1" dirty="0" smtClean="0"/>
              <a:t>importants </a:t>
            </a:r>
            <a:r>
              <a:rPr lang="fr-FR" b="1" dirty="0"/>
              <a:t>qui nous </a:t>
            </a:r>
            <a:r>
              <a:rPr lang="fr-FR" b="1" dirty="0" smtClean="0"/>
              <a:t>viennent </a:t>
            </a:r>
            <a:r>
              <a:rPr lang="fr-FR" b="1" dirty="0"/>
              <a:t>via l'Institut ou via l'Église. En tout cas, l'engagement à la promotion de justice et </a:t>
            </a:r>
            <a:r>
              <a:rPr lang="fr-FR" b="1" dirty="0" smtClean="0"/>
              <a:t>de </a:t>
            </a:r>
            <a:r>
              <a:rPr lang="fr-FR" b="1" dirty="0"/>
              <a:t>paix, </a:t>
            </a:r>
            <a:r>
              <a:rPr lang="fr-FR" b="1" dirty="0" smtClean="0"/>
              <a:t>la construction d’une </a:t>
            </a:r>
            <a:r>
              <a:rPr lang="fr-FR" b="1" dirty="0"/>
              <a:t>nouvelle société inspirée dans des valeurs d'Évangile ne </a:t>
            </a:r>
            <a:r>
              <a:rPr lang="fr-FR" b="1" dirty="0" smtClean="0"/>
              <a:t>devraient pas manquer à </a:t>
            </a:r>
            <a:r>
              <a:rPr lang="fr-FR" b="1" dirty="0"/>
              <a:t>aucune Association, ni à</a:t>
            </a:r>
            <a:r>
              <a:rPr lang="fr-FR" b="1" dirty="0" smtClean="0"/>
              <a:t> </a:t>
            </a:r>
            <a:r>
              <a:rPr lang="fr-FR" b="1" dirty="0"/>
              <a:t>aucun membre.</a:t>
            </a:r>
          </a:p>
        </p:txBody>
      </p:sp>
    </p:spTree>
    <p:extLst>
      <p:ext uri="{BB962C8B-B14F-4D97-AF65-F5344CB8AC3E}">
        <p14:creationId xmlns:p14="http://schemas.microsoft.com/office/powerpoint/2010/main" val="312519211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02898" y="-10728"/>
            <a:ext cx="4441102" cy="2895599"/>
          </a:xfrm>
          <a:prstGeom prst="rect">
            <a:avLst/>
          </a:prstGeom>
        </p:spPr>
      </p:pic>
      <p:sp>
        <p:nvSpPr>
          <p:cNvPr id="3" name="2 CuadroTexto"/>
          <p:cNvSpPr txBox="1">
            <a:spLocks noChangeArrowheads="1"/>
          </p:cNvSpPr>
          <p:nvPr/>
        </p:nvSpPr>
        <p:spPr bwMode="auto">
          <a:xfrm>
            <a:off x="222399" y="2456795"/>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should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NOT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confuse being a former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with being a member of the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Association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Former Students. </a:t>
            </a:r>
          </a:p>
          <a:p>
            <a:pPr eaLnBrk="1" hangingPunct="1"/>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belong to the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Association is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FREE ACT,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one can be obliged </a:t>
            </a:r>
          </a:p>
          <a:p>
            <a:pPr eaLnBrk="1" hangingPunct="1"/>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belong to it. </a:t>
            </a:r>
          </a:p>
        </p:txBody>
      </p:sp>
      <p:sp>
        <p:nvSpPr>
          <p:cNvPr id="5" name="Rectangle 4"/>
          <p:cNvSpPr/>
          <p:nvPr/>
        </p:nvSpPr>
        <p:spPr>
          <a:xfrm>
            <a:off x="221223" y="133779"/>
            <a:ext cx="6702225" cy="2308324"/>
          </a:xfrm>
          <a:prstGeom prst="rect">
            <a:avLst/>
          </a:prstGeom>
        </p:spPr>
        <p:txBody>
          <a:bodyPr wrap="square">
            <a:spAutoFit/>
          </a:bodyPr>
          <a:lstStyle/>
          <a:p>
            <a:r>
              <a:rPr lang="fr-FR" b="1" dirty="0" smtClean="0"/>
              <a:t>Voici </a:t>
            </a:r>
            <a:r>
              <a:rPr lang="fr-FR" b="1" dirty="0"/>
              <a:t>un autre point important. Appartenir à la notre association est un </a:t>
            </a:r>
            <a:r>
              <a:rPr lang="fr-FR" b="1" dirty="0" smtClean="0"/>
              <a:t>acte gratuit. </a:t>
            </a:r>
            <a:r>
              <a:rPr lang="fr-FR" b="1" dirty="0"/>
              <a:t>C'est notre choix. T</a:t>
            </a:r>
            <a:r>
              <a:rPr lang="fr-FR" b="1" dirty="0" smtClean="0"/>
              <a:t>ous </a:t>
            </a:r>
            <a:r>
              <a:rPr lang="fr-FR" b="1" dirty="0"/>
              <a:t>les anciens étudiants sont nos membres. Soyons </a:t>
            </a:r>
            <a:r>
              <a:rPr lang="fr-FR" b="1" dirty="0" smtClean="0"/>
              <a:t>clairs. Noud devons finalement </a:t>
            </a:r>
            <a:r>
              <a:rPr lang="fr-FR" b="1" dirty="0"/>
              <a:t>choisir. Le choix de faire partie de l'association signifie que nous sommes d'accord avec plusieurs </a:t>
            </a:r>
            <a:r>
              <a:rPr lang="fr-FR" b="1" dirty="0" smtClean="0"/>
              <a:t>responsabilités </a:t>
            </a:r>
            <a:r>
              <a:rPr lang="fr-FR" b="1" dirty="0"/>
              <a:t>qui viennent avec l'adhésion à quelque chose </a:t>
            </a:r>
            <a:r>
              <a:rPr lang="fr-FR" b="1" dirty="0" smtClean="0"/>
              <a:t>d’aussi basic </a:t>
            </a:r>
            <a:r>
              <a:rPr lang="fr-FR" b="1" dirty="0"/>
              <a:t>que </a:t>
            </a:r>
            <a:r>
              <a:rPr lang="fr-FR" b="1" dirty="0" smtClean="0"/>
              <a:t>les </a:t>
            </a:r>
            <a:r>
              <a:rPr lang="fr-FR" b="1" dirty="0"/>
              <a:t>droits </a:t>
            </a:r>
            <a:r>
              <a:rPr lang="fr-FR" b="1" dirty="0" smtClean="0"/>
              <a:t>d‘entrée dans l’association</a:t>
            </a:r>
            <a:r>
              <a:rPr lang="fr-FR" b="1" dirty="0"/>
              <a:t>.</a:t>
            </a:r>
          </a:p>
        </p:txBody>
      </p:sp>
    </p:spTree>
    <p:extLst>
      <p:ext uri="{BB962C8B-B14F-4D97-AF65-F5344CB8AC3E}">
        <p14:creationId xmlns:p14="http://schemas.microsoft.com/office/powerpoint/2010/main" val="10208606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457200" y="228600"/>
            <a:ext cx="8229600" cy="1143000"/>
          </a:xfrm>
        </p:spPr>
        <p:txBody>
          <a:bodyPr/>
          <a:lstStyle/>
          <a:p>
            <a:r>
              <a:rPr lang="en-US" sz="4800" dirty="0" smtClean="0">
                <a:solidFill>
                  <a:srgbClr val="FFC000"/>
                </a:solidFill>
                <a:ea typeface="ＭＳ Ｐゴシック" pitchFamily="34" charset="-128"/>
              </a:rPr>
              <a:t>4 Ways of being a member of an Association: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13" y="1524000"/>
            <a:ext cx="9020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0" y="5500300"/>
            <a:ext cx="8458200" cy="646331"/>
          </a:xfrm>
          <a:prstGeom prst="rect">
            <a:avLst/>
          </a:prstGeom>
        </p:spPr>
        <p:txBody>
          <a:bodyPr wrap="square">
            <a:spAutoFit/>
          </a:bodyPr>
          <a:lstStyle/>
          <a:p>
            <a:r>
              <a:rPr lang="fr-FR" b="1" dirty="0" smtClean="0">
                <a:solidFill>
                  <a:srgbClr val="FF0000"/>
                </a:solidFill>
              </a:rPr>
              <a:t>Et </a:t>
            </a:r>
            <a:r>
              <a:rPr lang="fr-FR" b="1" dirty="0">
                <a:solidFill>
                  <a:srgbClr val="FF0000"/>
                </a:solidFill>
              </a:rPr>
              <a:t>alors nous voyons qu'il y a généralement 4 sortes des membres. </a:t>
            </a:r>
            <a:r>
              <a:rPr lang="fr-FR" b="1" dirty="0" smtClean="0">
                <a:solidFill>
                  <a:srgbClr val="FF0000"/>
                </a:solidFill>
              </a:rPr>
              <a:t>Pouvez-vous les identifier </a:t>
            </a:r>
            <a:r>
              <a:rPr lang="fr-FR" b="1" dirty="0">
                <a:solidFill>
                  <a:srgbClr val="FF0000"/>
                </a:solidFill>
              </a:rPr>
              <a:t>?</a:t>
            </a:r>
          </a:p>
        </p:txBody>
      </p:sp>
    </p:spTree>
    <p:extLst>
      <p:ext uri="{BB962C8B-B14F-4D97-AF65-F5344CB8AC3E}">
        <p14:creationId xmlns:p14="http://schemas.microsoft.com/office/powerpoint/2010/main" val="29158977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Título"/>
          <p:cNvSpPr>
            <a:spLocks noGrp="1"/>
          </p:cNvSpPr>
          <p:nvPr>
            <p:ph type="title"/>
          </p:nvPr>
        </p:nvSpPr>
        <p:spPr/>
        <p:txBody>
          <a:bodyPr/>
          <a:lstStyle/>
          <a:p>
            <a:r>
              <a:rPr lang="en-US" sz="3600" smtClean="0">
                <a:solidFill>
                  <a:srgbClr val="92D050"/>
                </a:solidFill>
                <a:ea typeface="ＭＳ Ｐゴシック" pitchFamily="34" charset="-128"/>
              </a:rPr>
              <a:t>Registered Member</a:t>
            </a:r>
          </a:p>
        </p:txBody>
      </p:sp>
      <p:sp>
        <p:nvSpPr>
          <p:cNvPr id="4" name="3 Marcador de texto"/>
          <p:cNvSpPr>
            <a:spLocks noGrp="1"/>
          </p:cNvSpPr>
          <p:nvPr>
            <p:ph type="body" sz="half" idx="2"/>
          </p:nvPr>
        </p:nvSpPr>
        <p:spPr>
          <a:xfrm>
            <a:off x="228600" y="1143000"/>
            <a:ext cx="3810000" cy="4691063"/>
          </a:xfrm>
        </p:spPr>
        <p:txBody>
          <a:bodyPr/>
          <a:lstStyle/>
          <a:p>
            <a:endParaRPr lang="en-US" sz="4800" dirty="0" smtClean="0">
              <a:solidFill>
                <a:srgbClr val="FFC000"/>
              </a:solidFill>
              <a:ea typeface="ＭＳ Ｐゴシック" pitchFamily="34" charset="-128"/>
            </a:endParaRPr>
          </a:p>
          <a:p>
            <a:r>
              <a:rPr lang="en-US" sz="4800" b="1" dirty="0" smtClean="0">
                <a:solidFill>
                  <a:srgbClr val="FFC000"/>
                </a:solidFill>
                <a:ea typeface="ＭＳ Ｐゴシック" pitchFamily="34" charset="-128"/>
              </a:rPr>
              <a:t>…support the Association </a:t>
            </a:r>
            <a:r>
              <a:rPr lang="en-US" sz="4800" b="1" dirty="0" smtClean="0">
                <a:solidFill>
                  <a:srgbClr val="FFC000"/>
                </a:solidFill>
                <a:ea typeface="ＭＳ Ｐゴシック" pitchFamily="34" charset="-128"/>
              </a:rPr>
              <a:t>financially</a:t>
            </a:r>
            <a:endParaRPr lang="en-US" sz="4800" b="1" dirty="0" smtClean="0">
              <a:solidFill>
                <a:srgbClr val="FFC000"/>
              </a:solidFill>
              <a:ea typeface="ＭＳ Ｐゴシック" pitchFamily="34" charset="-128"/>
            </a:endParaRPr>
          </a:p>
        </p:txBody>
      </p:sp>
      <p:pic>
        <p:nvPicPr>
          <p:cNvPr id="7" name="6 Marcador de contenido" descr="money.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886200" y="1371600"/>
            <a:ext cx="4416972" cy="3124200"/>
          </a:xfrm>
          <a:effectLst>
            <a:softEdge rad="112500"/>
          </a:effectLst>
        </p:spPr>
      </p:pic>
      <p:sp>
        <p:nvSpPr>
          <p:cNvPr id="3" name="Rectangle 2"/>
          <p:cNvSpPr/>
          <p:nvPr/>
        </p:nvSpPr>
        <p:spPr>
          <a:xfrm>
            <a:off x="457200" y="5105400"/>
            <a:ext cx="8153400" cy="923330"/>
          </a:xfrm>
          <a:prstGeom prst="rect">
            <a:avLst/>
          </a:prstGeom>
        </p:spPr>
        <p:txBody>
          <a:bodyPr wrap="square">
            <a:spAutoFit/>
          </a:bodyPr>
          <a:lstStyle/>
          <a:p>
            <a:r>
              <a:rPr lang="fr-FR" dirty="0"/>
              <a:t>L</a:t>
            </a:r>
            <a:r>
              <a:rPr lang="fr-FR" dirty="0" smtClean="0"/>
              <a:t>es </a:t>
            </a:r>
            <a:r>
              <a:rPr lang="fr-FR" dirty="0"/>
              <a:t>membres enregistrés. Nous avons besoin de ces </a:t>
            </a:r>
            <a:r>
              <a:rPr lang="fr-FR" dirty="0" smtClean="0"/>
              <a:t>gens. </a:t>
            </a:r>
            <a:r>
              <a:rPr lang="fr-FR" dirty="0"/>
              <a:t>Nous </a:t>
            </a:r>
            <a:r>
              <a:rPr lang="fr-FR" dirty="0" smtClean="0"/>
              <a:t>devons tous payer </a:t>
            </a:r>
            <a:r>
              <a:rPr lang="fr-FR" dirty="0"/>
              <a:t>nos droits. Nos droits sont notre OUI à la Mission de notre association … et certains donnent même plus. Merci!</a:t>
            </a:r>
          </a:p>
        </p:txBody>
      </p:sp>
    </p:spTree>
    <p:extLst>
      <p:ext uri="{BB962C8B-B14F-4D97-AF65-F5344CB8AC3E}">
        <p14:creationId xmlns:p14="http://schemas.microsoft.com/office/powerpoint/2010/main" val="364190624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Título"/>
          <p:cNvSpPr>
            <a:spLocks noGrp="1"/>
          </p:cNvSpPr>
          <p:nvPr>
            <p:ph type="title"/>
          </p:nvPr>
        </p:nvSpPr>
        <p:spPr/>
        <p:txBody>
          <a:bodyPr/>
          <a:lstStyle/>
          <a:p>
            <a:r>
              <a:rPr lang="en-US" sz="5400" smtClean="0">
                <a:solidFill>
                  <a:srgbClr val="92D050"/>
                </a:solidFill>
                <a:ea typeface="ＭＳ Ｐゴシック" pitchFamily="34" charset="-128"/>
              </a:rPr>
              <a:t>Observer</a:t>
            </a:r>
          </a:p>
        </p:txBody>
      </p:sp>
      <p:sp>
        <p:nvSpPr>
          <p:cNvPr id="4" name="3 Marcador de texto"/>
          <p:cNvSpPr>
            <a:spLocks noGrp="1"/>
          </p:cNvSpPr>
          <p:nvPr>
            <p:ph type="body" sz="half" idx="2"/>
          </p:nvPr>
        </p:nvSpPr>
        <p:spPr>
          <a:xfrm>
            <a:off x="228600" y="1435100"/>
            <a:ext cx="3810000" cy="4691063"/>
          </a:xfrm>
        </p:spPr>
        <p:txBody>
          <a:bodyPr/>
          <a:lstStyle/>
          <a:p>
            <a:r>
              <a:rPr lang="en-US" sz="4000" b="1" dirty="0" smtClean="0">
                <a:solidFill>
                  <a:srgbClr val="FFC000"/>
                </a:solidFill>
                <a:ea typeface="ＭＳ Ｐゴシック" pitchFamily="34" charset="-128"/>
              </a:rPr>
              <a:t>…support the Association by their presence at particular activities, but they are not involved in any further way.</a:t>
            </a:r>
          </a:p>
        </p:txBody>
      </p:sp>
      <p:pic>
        <p:nvPicPr>
          <p:cNvPr id="67588" name="4 Marcador de contenido" descr="Demotivational-pictures-gangste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6858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81400" y="4241003"/>
            <a:ext cx="5334000" cy="2031325"/>
          </a:xfrm>
          <a:prstGeom prst="rect">
            <a:avLst/>
          </a:prstGeom>
        </p:spPr>
        <p:txBody>
          <a:bodyPr wrap="square">
            <a:spAutoFit/>
          </a:bodyPr>
          <a:lstStyle/>
          <a:p>
            <a:r>
              <a:rPr lang="fr-FR" dirty="0" smtClean="0"/>
              <a:t>Ensuite, </a:t>
            </a:r>
            <a:r>
              <a:rPr lang="fr-FR" dirty="0"/>
              <a:t>il y a </a:t>
            </a:r>
            <a:r>
              <a:rPr lang="fr-FR" dirty="0" smtClean="0"/>
              <a:t>les observateurs. </a:t>
            </a:r>
            <a:r>
              <a:rPr lang="fr-FR" dirty="0"/>
              <a:t>Ils </a:t>
            </a:r>
            <a:r>
              <a:rPr lang="fr-FR" dirty="0" smtClean="0"/>
              <a:t>soutiennent </a:t>
            </a:r>
            <a:r>
              <a:rPr lang="fr-FR" dirty="0"/>
              <a:t>l'Association par leur présence aux activités particulières, mais ils ne sont pas impliqués de la </a:t>
            </a:r>
            <a:r>
              <a:rPr lang="fr-FR" dirty="0" smtClean="0"/>
              <a:t>même </a:t>
            </a:r>
            <a:r>
              <a:rPr lang="fr-FR" dirty="0"/>
              <a:t>façon.</a:t>
            </a:r>
            <a:br>
              <a:rPr lang="fr-FR" dirty="0"/>
            </a:br>
            <a:r>
              <a:rPr lang="fr-FR" dirty="0"/>
              <a:t>Mais </a:t>
            </a:r>
            <a:r>
              <a:rPr lang="fr-FR" dirty="0" smtClean="0"/>
              <a:t>nous </a:t>
            </a:r>
            <a:r>
              <a:rPr lang="fr-FR" dirty="0"/>
              <a:t>avons aussi besoin de ces membres. Ils remplissent la </a:t>
            </a:r>
            <a:r>
              <a:rPr lang="fr-FR" dirty="0" smtClean="0"/>
              <a:t>pièce </a:t>
            </a:r>
            <a:r>
              <a:rPr lang="fr-FR" dirty="0"/>
              <a:t>quand nous avons des activités. C'est amusant!</a:t>
            </a:r>
          </a:p>
        </p:txBody>
      </p:sp>
    </p:spTree>
    <p:extLst>
      <p:ext uri="{BB962C8B-B14F-4D97-AF65-F5344CB8AC3E}">
        <p14:creationId xmlns:p14="http://schemas.microsoft.com/office/powerpoint/2010/main" val="401226429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Título"/>
          <p:cNvSpPr>
            <a:spLocks noGrp="1"/>
          </p:cNvSpPr>
          <p:nvPr>
            <p:ph type="title"/>
          </p:nvPr>
        </p:nvSpPr>
        <p:spPr>
          <a:xfrm>
            <a:off x="457200" y="273050"/>
            <a:ext cx="3657600" cy="1162050"/>
          </a:xfrm>
        </p:spPr>
        <p:txBody>
          <a:bodyPr/>
          <a:lstStyle/>
          <a:p>
            <a:r>
              <a:rPr lang="en-US" sz="4400" i="1" smtClean="0">
                <a:solidFill>
                  <a:srgbClr val="92D050"/>
                </a:solidFill>
                <a:ea typeface="ＭＳ Ｐゴシック" pitchFamily="34" charset="-128"/>
              </a:rPr>
              <a:t>Supporting members</a:t>
            </a:r>
            <a:endParaRPr lang="en-US" sz="4400" smtClean="0">
              <a:solidFill>
                <a:srgbClr val="92D050"/>
              </a:solidFill>
              <a:ea typeface="ＭＳ Ｐゴシック" pitchFamily="34" charset="-128"/>
            </a:endParaRPr>
          </a:p>
        </p:txBody>
      </p:sp>
      <p:sp>
        <p:nvSpPr>
          <p:cNvPr id="4" name="3 Marcador de texto"/>
          <p:cNvSpPr>
            <a:spLocks noGrp="1"/>
          </p:cNvSpPr>
          <p:nvPr>
            <p:ph type="body" sz="half" idx="2"/>
          </p:nvPr>
        </p:nvSpPr>
        <p:spPr>
          <a:xfrm>
            <a:off x="228600" y="1435100"/>
            <a:ext cx="3810000" cy="4691063"/>
          </a:xfrm>
        </p:spPr>
        <p:txBody>
          <a:bodyPr/>
          <a:lstStyle/>
          <a:p>
            <a:r>
              <a:rPr lang="en-US" sz="3600" b="1" smtClean="0">
                <a:solidFill>
                  <a:srgbClr val="FFC000"/>
                </a:solidFill>
                <a:ea typeface="ＭＳ Ｐゴシック" pitchFamily="34" charset="-128"/>
              </a:rPr>
              <a:t>…have the ideals </a:t>
            </a:r>
          </a:p>
          <a:p>
            <a:r>
              <a:rPr lang="en-US" sz="3600" b="1" smtClean="0">
                <a:solidFill>
                  <a:srgbClr val="FFC000"/>
                </a:solidFill>
                <a:ea typeface="ＭＳ Ｐゴシック" pitchFamily="34" charset="-128"/>
              </a:rPr>
              <a:t>at heart, support activities and encourage those who make them possible, but they do not commit themselves to the Association.</a:t>
            </a:r>
          </a:p>
        </p:txBody>
      </p:sp>
      <p:pic>
        <p:nvPicPr>
          <p:cNvPr id="69636" name="4 Marcador de contenido" descr="Demotivational-pictures-gangster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304800"/>
            <a:ext cx="4933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3962400"/>
            <a:ext cx="5105400" cy="2308324"/>
          </a:xfrm>
          <a:prstGeom prst="rect">
            <a:avLst/>
          </a:prstGeom>
        </p:spPr>
        <p:txBody>
          <a:bodyPr wrap="square">
            <a:spAutoFit/>
          </a:bodyPr>
          <a:lstStyle/>
          <a:p>
            <a:r>
              <a:rPr lang="fr-FR" dirty="0" smtClean="0"/>
              <a:t>Oh </a:t>
            </a:r>
            <a:r>
              <a:rPr lang="fr-FR" dirty="0"/>
              <a:t>… je suis sûr </a:t>
            </a:r>
            <a:r>
              <a:rPr lang="fr-FR" dirty="0" smtClean="0"/>
              <a:t>que nous </a:t>
            </a:r>
            <a:r>
              <a:rPr lang="fr-FR" dirty="0"/>
              <a:t>tous </a:t>
            </a:r>
            <a:r>
              <a:rPr lang="fr-FR" dirty="0" smtClean="0"/>
              <a:t>avons rencontré </a:t>
            </a:r>
            <a:r>
              <a:rPr lang="fr-FR" dirty="0"/>
              <a:t>des membres comme </a:t>
            </a:r>
            <a:r>
              <a:rPr lang="fr-FR" dirty="0" smtClean="0"/>
              <a:t>ceux-là. </a:t>
            </a:r>
            <a:r>
              <a:rPr lang="fr-FR" dirty="0"/>
              <a:t>Ils ont </a:t>
            </a:r>
            <a:r>
              <a:rPr lang="fr-FR" dirty="0" smtClean="0"/>
              <a:t>beaucoup </a:t>
            </a:r>
            <a:r>
              <a:rPr lang="fr-FR" dirty="0"/>
              <a:t>de suggestions et des avis … parfois même </a:t>
            </a:r>
            <a:r>
              <a:rPr lang="fr-FR" dirty="0" smtClean="0"/>
              <a:t>bons </a:t>
            </a:r>
            <a:r>
              <a:rPr lang="fr-FR" dirty="0"/>
              <a:t>…, mais une fois </a:t>
            </a:r>
            <a:r>
              <a:rPr lang="fr-FR" dirty="0" smtClean="0"/>
              <a:t>qu’on leur demande de servir</a:t>
            </a:r>
            <a:r>
              <a:rPr lang="fr-FR" dirty="0"/>
              <a:t>, nous obtenons plusieurs excuses </a:t>
            </a:r>
            <a:r>
              <a:rPr lang="fr-FR" dirty="0" smtClean="0"/>
              <a:t>expliquant </a:t>
            </a:r>
            <a:r>
              <a:rPr lang="fr-FR" dirty="0"/>
              <a:t>ils ne peuvent pas. Mais même </a:t>
            </a:r>
            <a:r>
              <a:rPr lang="fr-FR" dirty="0" smtClean="0"/>
              <a:t>avec ces membres </a:t>
            </a:r>
            <a:r>
              <a:rPr lang="fr-FR" dirty="0"/>
              <a:t>dont nous avons </a:t>
            </a:r>
            <a:r>
              <a:rPr lang="fr-FR" dirty="0" smtClean="0"/>
              <a:t>besoin, nous devons rester en alerte </a:t>
            </a:r>
            <a:r>
              <a:rPr lang="fr-FR" dirty="0"/>
              <a:t>et vigilants.</a:t>
            </a:r>
          </a:p>
        </p:txBody>
      </p:sp>
    </p:spTree>
    <p:extLst>
      <p:ext uri="{BB962C8B-B14F-4D97-AF65-F5344CB8AC3E}">
        <p14:creationId xmlns:p14="http://schemas.microsoft.com/office/powerpoint/2010/main" val="34741852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Título"/>
          <p:cNvSpPr>
            <a:spLocks noGrp="1"/>
          </p:cNvSpPr>
          <p:nvPr>
            <p:ph type="title"/>
          </p:nvPr>
        </p:nvSpPr>
        <p:spPr>
          <a:xfrm>
            <a:off x="457200" y="273050"/>
            <a:ext cx="3657600" cy="1162050"/>
          </a:xfrm>
        </p:spPr>
        <p:txBody>
          <a:bodyPr/>
          <a:lstStyle/>
          <a:p>
            <a:r>
              <a:rPr lang="en-US" sz="4400" i="1" smtClean="0">
                <a:solidFill>
                  <a:srgbClr val="92D050"/>
                </a:solidFill>
                <a:ea typeface="ＭＳ Ｐゴシック" pitchFamily="34" charset="-128"/>
              </a:rPr>
              <a:t>Committed members</a:t>
            </a:r>
            <a:endParaRPr lang="en-US" sz="4400" smtClean="0">
              <a:solidFill>
                <a:srgbClr val="92D050"/>
              </a:solidFill>
              <a:ea typeface="ＭＳ Ｐゴシック" pitchFamily="34" charset="-128"/>
            </a:endParaRPr>
          </a:p>
        </p:txBody>
      </p:sp>
      <p:sp>
        <p:nvSpPr>
          <p:cNvPr id="4" name="3 Marcador de texto"/>
          <p:cNvSpPr>
            <a:spLocks noGrp="1"/>
          </p:cNvSpPr>
          <p:nvPr>
            <p:ph type="body" sz="half" idx="2"/>
          </p:nvPr>
        </p:nvSpPr>
        <p:spPr>
          <a:xfrm>
            <a:off x="228600" y="1435100"/>
            <a:ext cx="4038600" cy="4691063"/>
          </a:xfrm>
        </p:spPr>
        <p:txBody>
          <a:bodyPr/>
          <a:lstStyle/>
          <a:p>
            <a:r>
              <a:rPr lang="en-US" sz="3200" b="1" smtClean="0">
                <a:solidFill>
                  <a:srgbClr val="FFC000"/>
                </a:solidFill>
                <a:ea typeface="ＭＳ Ｐゴシック" pitchFamily="34" charset="-128"/>
              </a:rPr>
              <a:t>…are full-fledged members, they are active and willing to be involved in formation processes, to accept responsibilities within the Association, and to accept commitment to the Shared Mission.</a:t>
            </a:r>
          </a:p>
        </p:txBody>
      </p:sp>
      <p:pic>
        <p:nvPicPr>
          <p:cNvPr id="9" name="7 Marcador de contenido" descr="Demotivational-pictures-dea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235974"/>
            <a:ext cx="3511859" cy="3886200"/>
          </a:xfrm>
          <a:prstGeom prst="rect">
            <a:avLst/>
          </a:prstGeom>
          <a:ln>
            <a:noFill/>
          </a:ln>
          <a:effectLst>
            <a:softEdge rad="112500"/>
          </a:effectLst>
        </p:spPr>
      </p:pic>
      <p:sp>
        <p:nvSpPr>
          <p:cNvPr id="3" name="Rectangle 2"/>
          <p:cNvSpPr/>
          <p:nvPr/>
        </p:nvSpPr>
        <p:spPr>
          <a:xfrm>
            <a:off x="4265613" y="241591"/>
            <a:ext cx="4572000" cy="6186309"/>
          </a:xfrm>
          <a:prstGeom prst="rect">
            <a:avLst/>
          </a:prstGeom>
        </p:spPr>
        <p:txBody>
          <a:bodyPr>
            <a:spAutoFit/>
          </a:bodyPr>
          <a:lstStyle/>
          <a:p>
            <a:r>
              <a:rPr lang="fr-FR" b="1" dirty="0" smtClean="0"/>
              <a:t>Et finalement, </a:t>
            </a:r>
            <a:r>
              <a:rPr lang="fr-FR" b="1" dirty="0"/>
              <a:t>les membres engagés. Cette </a:t>
            </a:r>
            <a:r>
              <a:rPr lang="fr-FR" b="1" dirty="0" smtClean="0"/>
              <a:t>pièce en est </a:t>
            </a:r>
            <a:r>
              <a:rPr lang="fr-FR" b="1" dirty="0"/>
              <a:t>remplie </a:t>
            </a:r>
            <a:r>
              <a:rPr lang="fr-FR" b="1" dirty="0" smtClean="0"/>
              <a:t>. </a:t>
            </a:r>
            <a:r>
              <a:rPr lang="fr-FR" b="1" dirty="0"/>
              <a:t>C'est ce que nous devons nous efforcer d'être et encourager à</a:t>
            </a:r>
            <a:r>
              <a:rPr lang="fr-FR" b="1" dirty="0" smtClean="0"/>
              <a:t> plus de membres </a:t>
            </a:r>
            <a:r>
              <a:rPr lang="fr-FR" b="1" dirty="0"/>
              <a:t>à </a:t>
            </a:r>
            <a:r>
              <a:rPr lang="fr-FR" b="1" dirty="0" smtClean="0"/>
              <a:t>venir</a:t>
            </a:r>
            <a:r>
              <a:rPr lang="fr-FR" b="1" dirty="0"/>
              <a:t>. Vous </a:t>
            </a:r>
            <a:r>
              <a:rPr lang="fr-FR" b="1" dirty="0" smtClean="0"/>
              <a:t>connaissez </a:t>
            </a:r>
            <a:r>
              <a:rPr lang="fr-FR" b="1" dirty="0"/>
              <a:t>toutes les chances </a:t>
            </a:r>
            <a:r>
              <a:rPr lang="fr-FR" b="1" dirty="0" smtClean="0"/>
              <a:t>que nous avons de parler </a:t>
            </a:r>
            <a:r>
              <a:rPr lang="fr-FR" b="1" dirty="0"/>
              <a:t>à nos </a:t>
            </a:r>
            <a:r>
              <a:rPr lang="fr-FR" b="1" dirty="0" smtClean="0"/>
              <a:t>membres. Je </a:t>
            </a:r>
            <a:r>
              <a:rPr lang="fr-FR" b="1" dirty="0"/>
              <a:t>leur dis, "Vous ne nous avez pas élus </a:t>
            </a:r>
            <a:r>
              <a:rPr lang="fr-FR" b="1" dirty="0" smtClean="0"/>
              <a:t>aussi </a:t>
            </a:r>
            <a:r>
              <a:rPr lang="fr-FR" b="1" dirty="0"/>
              <a:t>nous pouvons vous servir. Vous nous avez élus pour VOUS AIDER À SERVIR." Ceci est un </a:t>
            </a:r>
            <a:r>
              <a:rPr lang="fr-FR" b="1" dirty="0" smtClean="0"/>
              <a:t>changement majeur </a:t>
            </a:r>
            <a:r>
              <a:rPr lang="fr-FR" b="1" dirty="0"/>
              <a:t>de la mentalité pour beaucoup de nos membres qui estiment que nous existons </a:t>
            </a:r>
            <a:r>
              <a:rPr lang="fr-FR" b="1" dirty="0" smtClean="0"/>
              <a:t>que pour </a:t>
            </a:r>
            <a:r>
              <a:rPr lang="fr-FR" b="1" dirty="0"/>
              <a:t>les entretenir. Oui, les services d'Anciens élèves sont une conséquence naturelle d'une ancienne association d'étudiant cependant maintenant nous apprenons que ce n'est pas </a:t>
            </a:r>
            <a:r>
              <a:rPr lang="fr-FR" b="1" dirty="0" smtClean="0"/>
              <a:t>le principal but. </a:t>
            </a:r>
            <a:r>
              <a:rPr lang="fr-FR" b="1" dirty="0"/>
              <a:t>Simplement </a:t>
            </a:r>
            <a:r>
              <a:rPr lang="fr-FR" b="1" dirty="0" smtClean="0"/>
              <a:t> </a:t>
            </a:r>
            <a:r>
              <a:rPr lang="fr-FR" b="1" dirty="0"/>
              <a:t>… des membres </a:t>
            </a:r>
            <a:r>
              <a:rPr lang="fr-FR" b="1" dirty="0" smtClean="0"/>
              <a:t>engagés </a:t>
            </a:r>
            <a:r>
              <a:rPr lang="fr-FR" b="1" dirty="0"/>
              <a:t>servent et nous les leaders de nos associations </a:t>
            </a:r>
            <a:r>
              <a:rPr lang="fr-FR" b="1" dirty="0" smtClean="0"/>
              <a:t>devons </a:t>
            </a:r>
            <a:r>
              <a:rPr lang="fr-FR" b="1" dirty="0"/>
              <a:t>fournir ces occasions pour eux.</a:t>
            </a:r>
          </a:p>
        </p:txBody>
      </p:sp>
    </p:spTree>
    <p:extLst>
      <p:ext uri="{BB962C8B-B14F-4D97-AF65-F5344CB8AC3E}">
        <p14:creationId xmlns:p14="http://schemas.microsoft.com/office/powerpoint/2010/main" val="35837192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457200" y="152400"/>
            <a:ext cx="8229600" cy="1143000"/>
          </a:xfrm>
        </p:spPr>
        <p:txBody>
          <a:bodyPr/>
          <a:lstStyle/>
          <a:p>
            <a:r>
              <a:rPr lang="en-US" dirty="0" smtClean="0">
                <a:solidFill>
                  <a:srgbClr val="FFC000"/>
                </a:solidFill>
              </a:rPr>
              <a:t>Way back in 1999…Superior General says to UMAEL…</a:t>
            </a:r>
          </a:p>
        </p:txBody>
      </p:sp>
      <p:sp>
        <p:nvSpPr>
          <p:cNvPr id="4" name="3 Marcador de contenido"/>
          <p:cNvSpPr>
            <a:spLocks noGrp="1"/>
          </p:cNvSpPr>
          <p:nvPr>
            <p:ph sz="half" idx="2"/>
          </p:nvPr>
        </p:nvSpPr>
        <p:spPr>
          <a:xfrm>
            <a:off x="0" y="1447799"/>
            <a:ext cx="4953000" cy="5417127"/>
          </a:xfrm>
        </p:spPr>
        <p:txBody>
          <a:bodyPr/>
          <a:lstStyle/>
          <a:p>
            <a:r>
              <a:rPr lang="en-US" sz="3100" i="1" dirty="0" smtClean="0"/>
              <a:t>“the growing number of female students and teachers in our schools does not correspond to their presence, participation, and posts of responsibility in our Associations of former students, which for many years have included female former students.”</a:t>
            </a:r>
            <a:r>
              <a:rPr lang="en-US" sz="3100" dirty="0" smtClean="0"/>
              <a:t> </a:t>
            </a:r>
          </a:p>
        </p:txBody>
      </p:sp>
      <p:pic>
        <p:nvPicPr>
          <p:cNvPr id="7" name="6 Marcador de contenido" descr="B8RWCA0SRO67CAZI2IBHCAJ38WN2CA101RO6CA64M2A4CA4BF8B6CANM7DLRCARU2V9TCAJB5NDRCAXNY1GKCAB4F83BCAHMVW2HCAI70PXDCAJXH0ZOCAVLEF02CAMVFLYTCASOQTVZCAE748N9.jpg"/>
          <p:cNvPicPr>
            <a:picLocks noGrp="1" noChangeAspect="1"/>
          </p:cNvPicPr>
          <p:nvPr>
            <p:ph sz="quarter" idx="4"/>
          </p:nvPr>
        </p:nvPicPr>
        <p:blipFill>
          <a:blip r:embed="rId3">
            <a:extLst>
              <a:ext uri="{28A0092B-C50C-407E-A947-70E740481C1C}">
                <a14:useLocalDpi xmlns:a14="http://schemas.microsoft.com/office/drawing/2010/main"/>
              </a:ext>
            </a:extLst>
          </a:blip>
          <a:srcRect/>
          <a:stretch>
            <a:fillRect/>
          </a:stretch>
        </p:blipFill>
        <p:spPr>
          <a:xfrm>
            <a:off x="4572000" y="1447800"/>
            <a:ext cx="2667000" cy="2778125"/>
          </a:xfrm>
        </p:spPr>
      </p:pic>
      <p:pic>
        <p:nvPicPr>
          <p:cNvPr id="8" name="7 Imagen" descr="LV-photos-3_mai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43600" y="3810000"/>
            <a:ext cx="32258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49877" y="1501676"/>
            <a:ext cx="4572000" cy="2308324"/>
          </a:xfrm>
          <a:prstGeom prst="rect">
            <a:avLst/>
          </a:prstGeom>
        </p:spPr>
        <p:txBody>
          <a:bodyPr>
            <a:spAutoFit/>
          </a:bodyPr>
          <a:lstStyle/>
          <a:p>
            <a:r>
              <a:rPr lang="fr-FR" b="1" dirty="0" smtClean="0">
                <a:solidFill>
                  <a:srgbClr val="FF0000"/>
                </a:solidFill>
              </a:rPr>
              <a:t>Et </a:t>
            </a:r>
            <a:r>
              <a:rPr lang="fr-FR" b="1" dirty="0">
                <a:solidFill>
                  <a:srgbClr val="FF0000"/>
                </a:solidFill>
              </a:rPr>
              <a:t>parlant d'occasions … Comment incluons-nous des femmes </a:t>
            </a:r>
            <a:r>
              <a:rPr lang="fr-FR" b="1" dirty="0" smtClean="0">
                <a:solidFill>
                  <a:srgbClr val="FF0000"/>
                </a:solidFill>
              </a:rPr>
              <a:t>dans notre association, </a:t>
            </a:r>
            <a:r>
              <a:rPr lang="fr-FR" b="1" dirty="0">
                <a:solidFill>
                  <a:srgbClr val="FF0000"/>
                </a:solidFill>
              </a:rPr>
              <a:t>particulièrement </a:t>
            </a:r>
            <a:r>
              <a:rPr lang="fr-FR" b="1" dirty="0" smtClean="0">
                <a:solidFill>
                  <a:srgbClr val="FF0000"/>
                </a:solidFill>
              </a:rPr>
              <a:t> à ceux </a:t>
            </a:r>
            <a:r>
              <a:rPr lang="fr-FR" b="1" dirty="0">
                <a:solidFill>
                  <a:srgbClr val="FF0000"/>
                </a:solidFill>
              </a:rPr>
              <a:t>d'entre nous </a:t>
            </a:r>
            <a:r>
              <a:rPr lang="fr-FR" b="1" dirty="0" smtClean="0">
                <a:solidFill>
                  <a:srgbClr val="FF0000"/>
                </a:solidFill>
              </a:rPr>
              <a:t>qui sont dans des </a:t>
            </a:r>
            <a:r>
              <a:rPr lang="fr-FR" b="1" dirty="0">
                <a:solidFill>
                  <a:srgbClr val="FF0000"/>
                </a:solidFill>
              </a:rPr>
              <a:t>institutions avec des femmes </a:t>
            </a:r>
            <a:r>
              <a:rPr lang="fr-FR" b="1" dirty="0" smtClean="0">
                <a:solidFill>
                  <a:srgbClr val="FF0000"/>
                </a:solidFill>
              </a:rPr>
              <a:t>? </a:t>
            </a:r>
            <a:r>
              <a:rPr lang="fr-FR" b="1" dirty="0" err="1" smtClean="0">
                <a:solidFill>
                  <a:srgbClr val="FF0000"/>
                </a:solidFill>
              </a:rPr>
              <a:t>Ont-elles</a:t>
            </a:r>
            <a:r>
              <a:rPr lang="fr-FR" b="1" dirty="0" smtClean="0">
                <a:solidFill>
                  <a:srgbClr val="FF0000"/>
                </a:solidFill>
              </a:rPr>
              <a:t> </a:t>
            </a:r>
            <a:r>
              <a:rPr lang="fr-FR" b="1" dirty="0">
                <a:solidFill>
                  <a:srgbClr val="FF0000"/>
                </a:solidFill>
              </a:rPr>
              <a:t>des occasions à</a:t>
            </a:r>
            <a:r>
              <a:rPr lang="fr-FR" b="1" dirty="0" smtClean="0">
                <a:solidFill>
                  <a:srgbClr val="FF0000"/>
                </a:solidFill>
              </a:rPr>
              <a:t> </a:t>
            </a:r>
            <a:r>
              <a:rPr lang="fr-FR" b="1" dirty="0">
                <a:solidFill>
                  <a:srgbClr val="FF0000"/>
                </a:solidFill>
              </a:rPr>
              <a:t>mener? Encourageons-nous l'adhésion? </a:t>
            </a:r>
            <a:r>
              <a:rPr lang="fr-FR" b="1" dirty="0" smtClean="0">
                <a:solidFill>
                  <a:srgbClr val="FF0000"/>
                </a:solidFill>
              </a:rPr>
              <a:t>C’est à réfléchir…</a:t>
            </a:r>
            <a:endParaRPr lang="fr-FR" b="1" dirty="0">
              <a:solidFill>
                <a:srgbClr val="FF0000"/>
              </a:solidFill>
            </a:endParaRPr>
          </a:p>
        </p:txBody>
      </p:sp>
    </p:spTree>
    <p:extLst>
      <p:ext uri="{BB962C8B-B14F-4D97-AF65-F5344CB8AC3E}">
        <p14:creationId xmlns:p14="http://schemas.microsoft.com/office/powerpoint/2010/main" val="11386668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58" t="11675" r="1204" b="13325"/>
          <a:stretch/>
        </p:blipFill>
        <p:spPr>
          <a:xfrm>
            <a:off x="121080" y="11390"/>
            <a:ext cx="8836653" cy="3227295"/>
          </a:xfrm>
          <a:prstGeom prst="rect">
            <a:avLst/>
          </a:prstGeom>
        </p:spPr>
      </p:pic>
      <p:pic>
        <p:nvPicPr>
          <p:cNvPr id="4" name="Picture 3"/>
          <p:cNvPicPr>
            <a:picLocks noChangeAspect="1"/>
          </p:cNvPicPr>
          <p:nvPr/>
        </p:nvPicPr>
        <p:blipFill>
          <a:blip r:embed="rId4"/>
          <a:stretch>
            <a:fillRect/>
          </a:stretch>
        </p:blipFill>
        <p:spPr>
          <a:xfrm>
            <a:off x="5334000" y="3080332"/>
            <a:ext cx="3810000" cy="3810000"/>
          </a:xfrm>
          <a:prstGeom prst="rect">
            <a:avLst/>
          </a:prstGeom>
        </p:spPr>
      </p:pic>
      <p:pic>
        <p:nvPicPr>
          <p:cNvPr id="5" name="Picture 4" descr="Green on Black.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9733043">
            <a:off x="-190281" y="3894507"/>
            <a:ext cx="5892415" cy="923145"/>
          </a:xfrm>
          <a:prstGeom prst="rect">
            <a:avLst/>
          </a:prstGeom>
        </p:spPr>
      </p:pic>
      <p:sp>
        <p:nvSpPr>
          <p:cNvPr id="6" name="Rectangle 5"/>
          <p:cNvSpPr/>
          <p:nvPr/>
        </p:nvSpPr>
        <p:spPr>
          <a:xfrm>
            <a:off x="162867" y="3134439"/>
            <a:ext cx="4812255" cy="3139321"/>
          </a:xfrm>
          <a:prstGeom prst="rect">
            <a:avLst/>
          </a:prstGeom>
        </p:spPr>
        <p:txBody>
          <a:bodyPr wrap="square">
            <a:spAutoFit/>
          </a:bodyPr>
          <a:lstStyle/>
          <a:p>
            <a:r>
              <a:rPr lang="fr-FR" b="1" dirty="0">
                <a:solidFill>
                  <a:srgbClr val="FF0000"/>
                </a:solidFill>
              </a:rPr>
              <a:t>L</a:t>
            </a:r>
            <a:r>
              <a:rPr lang="fr-FR" b="1" dirty="0" smtClean="0">
                <a:solidFill>
                  <a:srgbClr val="FF0000"/>
                </a:solidFill>
              </a:rPr>
              <a:t>a </a:t>
            </a:r>
            <a:r>
              <a:rPr lang="fr-FR" b="1" dirty="0">
                <a:solidFill>
                  <a:srgbClr val="FF0000"/>
                </a:solidFill>
              </a:rPr>
              <a:t>tâche </a:t>
            </a:r>
            <a:r>
              <a:rPr lang="fr-FR" b="1" dirty="0" smtClean="0">
                <a:solidFill>
                  <a:srgbClr val="FF0000"/>
                </a:solidFill>
              </a:rPr>
              <a:t>peut </a:t>
            </a:r>
            <a:r>
              <a:rPr lang="fr-FR" b="1" dirty="0">
                <a:solidFill>
                  <a:srgbClr val="FF0000"/>
                </a:solidFill>
              </a:rPr>
              <a:t>sembler difficile particulièrement quand nous sommes devenus habitués à tant de choses qui nous distraient. Nous pouvons commencer à penser </a:t>
            </a:r>
            <a:r>
              <a:rPr lang="fr-FR" b="1" dirty="0" smtClean="0">
                <a:solidFill>
                  <a:srgbClr val="FF0000"/>
                </a:solidFill>
              </a:rPr>
              <a:t>que ce que nous </a:t>
            </a:r>
            <a:r>
              <a:rPr lang="fr-FR" b="1" dirty="0">
                <a:solidFill>
                  <a:srgbClr val="FF0000"/>
                </a:solidFill>
              </a:rPr>
              <a:t>sommes appelés à</a:t>
            </a:r>
            <a:r>
              <a:rPr lang="fr-FR" b="1" dirty="0" smtClean="0">
                <a:solidFill>
                  <a:srgbClr val="FF0000"/>
                </a:solidFill>
              </a:rPr>
              <a:t> </a:t>
            </a:r>
            <a:r>
              <a:rPr lang="fr-FR" b="1" dirty="0">
                <a:solidFill>
                  <a:srgbClr val="FF0000"/>
                </a:solidFill>
              </a:rPr>
              <a:t>faire est impossible ou que nous ne sommes pas prêts pour cela. Peut-être </a:t>
            </a:r>
            <a:r>
              <a:rPr lang="fr-FR" b="1" dirty="0" smtClean="0">
                <a:solidFill>
                  <a:srgbClr val="FF0000"/>
                </a:solidFill>
              </a:rPr>
              <a:t>une attitude </a:t>
            </a:r>
            <a:r>
              <a:rPr lang="fr-FR" b="1" dirty="0">
                <a:solidFill>
                  <a:srgbClr val="FF0000"/>
                </a:solidFill>
              </a:rPr>
              <a:t>juste, un peu d'ingéniosité </a:t>
            </a:r>
            <a:r>
              <a:rPr lang="fr-FR" b="1" dirty="0" err="1" smtClean="0">
                <a:solidFill>
                  <a:srgbClr val="FF0000"/>
                </a:solidFill>
              </a:rPr>
              <a:t>lasallienne</a:t>
            </a:r>
            <a:r>
              <a:rPr lang="fr-FR" b="1" dirty="0" smtClean="0">
                <a:solidFill>
                  <a:srgbClr val="FF0000"/>
                </a:solidFill>
              </a:rPr>
              <a:t> </a:t>
            </a:r>
            <a:r>
              <a:rPr lang="fr-FR" b="1" dirty="0">
                <a:solidFill>
                  <a:srgbClr val="FF0000"/>
                </a:solidFill>
              </a:rPr>
              <a:t>et une bonne dose d'ANIMO … peut nous aider à atteindre nos buts communs!</a:t>
            </a:r>
          </a:p>
        </p:txBody>
      </p:sp>
    </p:spTree>
    <p:extLst>
      <p:ext uri="{BB962C8B-B14F-4D97-AF65-F5344CB8AC3E}">
        <p14:creationId xmlns:p14="http://schemas.microsoft.com/office/powerpoint/2010/main" val="39301845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57411" y="5644"/>
            <a:ext cx="5592233" cy="3728156"/>
          </a:xfrm>
          <a:prstGeom prst="rect">
            <a:avLst/>
          </a:prstGeom>
        </p:spPr>
      </p:pic>
      <p:pic>
        <p:nvPicPr>
          <p:cNvPr id="3" name="Picture 2"/>
          <p:cNvPicPr>
            <a:picLocks noChangeAspect="1"/>
          </p:cNvPicPr>
          <p:nvPr/>
        </p:nvPicPr>
        <p:blipFill>
          <a:blip r:embed="rId4"/>
          <a:stretch>
            <a:fillRect/>
          </a:stretch>
        </p:blipFill>
        <p:spPr>
          <a:xfrm>
            <a:off x="0" y="3657600"/>
            <a:ext cx="4800600" cy="3184398"/>
          </a:xfrm>
          <a:prstGeom prst="rect">
            <a:avLst/>
          </a:prstGeom>
        </p:spPr>
      </p:pic>
      <p:pic>
        <p:nvPicPr>
          <p:cNvPr id="4" name="Picture 3"/>
          <p:cNvPicPr>
            <a:picLocks noChangeAspect="1"/>
          </p:cNvPicPr>
          <p:nvPr/>
        </p:nvPicPr>
        <p:blipFill>
          <a:blip r:embed="rId5"/>
          <a:stretch>
            <a:fillRect/>
          </a:stretch>
        </p:blipFill>
        <p:spPr>
          <a:xfrm>
            <a:off x="4745096" y="3635022"/>
            <a:ext cx="4398904" cy="3299178"/>
          </a:xfrm>
          <a:prstGeom prst="rect">
            <a:avLst/>
          </a:prstGeom>
        </p:spPr>
      </p:pic>
      <p:pic>
        <p:nvPicPr>
          <p:cNvPr id="7" name="Picture 6"/>
          <p:cNvPicPr>
            <a:picLocks noChangeAspect="1"/>
          </p:cNvPicPr>
          <p:nvPr/>
        </p:nvPicPr>
        <p:blipFill>
          <a:blip r:embed="rId6"/>
          <a:stretch>
            <a:fillRect/>
          </a:stretch>
        </p:blipFill>
        <p:spPr>
          <a:xfrm>
            <a:off x="31044" y="16933"/>
            <a:ext cx="3810000" cy="3810000"/>
          </a:xfrm>
          <a:prstGeom prst="rect">
            <a:avLst/>
          </a:prstGeom>
        </p:spPr>
      </p:pic>
      <p:sp>
        <p:nvSpPr>
          <p:cNvPr id="6" name="Rectangle 5"/>
          <p:cNvSpPr/>
          <p:nvPr/>
        </p:nvSpPr>
        <p:spPr>
          <a:xfrm>
            <a:off x="381000" y="1795608"/>
            <a:ext cx="8738419" cy="2031325"/>
          </a:xfrm>
          <a:prstGeom prst="rect">
            <a:avLst/>
          </a:prstGeom>
        </p:spPr>
        <p:txBody>
          <a:bodyPr wrap="square">
            <a:spAutoFit/>
          </a:bodyPr>
          <a:lstStyle/>
          <a:p>
            <a:r>
              <a:rPr lang="fr-FR" b="1" dirty="0"/>
              <a:t>C</a:t>
            </a:r>
            <a:r>
              <a:rPr lang="fr-FR" b="1" dirty="0" smtClean="0"/>
              <a:t>omprenez-nous </a:t>
            </a:r>
            <a:r>
              <a:rPr lang="fr-FR" b="1" dirty="0"/>
              <a:t>bien S'il vous plaît. Nulle part dans cette </a:t>
            </a:r>
            <a:r>
              <a:rPr lang="fr-FR" b="1" dirty="0" smtClean="0"/>
              <a:t>présentation </a:t>
            </a:r>
            <a:r>
              <a:rPr lang="fr-FR" b="1" dirty="0"/>
              <a:t>nous </a:t>
            </a:r>
            <a:r>
              <a:rPr lang="fr-FR" b="1" dirty="0" smtClean="0"/>
              <a:t>ne disons </a:t>
            </a:r>
            <a:r>
              <a:rPr lang="fr-FR" b="1" dirty="0"/>
              <a:t>que faisant la fête, </a:t>
            </a:r>
            <a:r>
              <a:rPr lang="fr-FR" b="1" dirty="0" smtClean="0"/>
              <a:t>du </a:t>
            </a:r>
            <a:r>
              <a:rPr lang="fr-FR" b="1" dirty="0"/>
              <a:t>football, </a:t>
            </a:r>
            <a:r>
              <a:rPr lang="fr-FR" b="1" dirty="0" smtClean="0"/>
              <a:t>du </a:t>
            </a:r>
            <a:r>
              <a:rPr lang="fr-FR" b="1" dirty="0"/>
              <a:t>golf, des réunions, </a:t>
            </a:r>
            <a:r>
              <a:rPr lang="fr-FR" b="1" dirty="0" smtClean="0"/>
              <a:t>une </a:t>
            </a:r>
            <a:r>
              <a:rPr lang="fr-FR" b="1" dirty="0"/>
              <a:t>nuit de karaoké, </a:t>
            </a:r>
            <a:r>
              <a:rPr lang="fr-FR" b="1" dirty="0" err="1"/>
              <a:t>etc</a:t>
            </a:r>
            <a:r>
              <a:rPr lang="fr-FR" b="1" dirty="0"/>
              <a:t> … n'est pas essentielle. Au contraire, la nostalgie et la camaraderie sont des outils très puissants. Outils! T</a:t>
            </a:r>
            <a:r>
              <a:rPr lang="fr-FR" b="1" dirty="0" smtClean="0"/>
              <a:t>el </a:t>
            </a:r>
            <a:r>
              <a:rPr lang="fr-FR" b="1" dirty="0"/>
              <a:t>il devrait être. La nostalgie, l'amitié et l'amusement DOIVENT mener à quelque chose d'autre, doivent mener à la réponse à l'appel. C'est </a:t>
            </a:r>
            <a:r>
              <a:rPr lang="fr-FR" b="1" dirty="0" smtClean="0"/>
              <a:t>a ce que cela doit aboutir </a:t>
            </a:r>
            <a:r>
              <a:rPr lang="fr-FR" b="1" dirty="0"/>
              <a:t>! Alors nous avons chaque raison de faire la fête </a:t>
            </a:r>
            <a:r>
              <a:rPr lang="fr-FR" b="1" dirty="0" smtClean="0"/>
              <a:t>!</a:t>
            </a:r>
            <a:endParaRPr lang="fr-FR" b="1" dirty="0"/>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76400" y="4472184"/>
            <a:ext cx="6400800" cy="1295400"/>
          </a:xfrm>
        </p:spPr>
        <p:txBody>
          <a:bodyPr/>
          <a:lstStyle/>
          <a:p>
            <a:pPr eaLnBrk="1" hangingPunct="1"/>
            <a:r>
              <a:rPr lang="en-US" sz="6000" dirty="0" smtClean="0">
                <a:solidFill>
                  <a:srgbClr val="FFC000"/>
                </a:solidFill>
                <a:latin typeface="Bell MT" pitchFamily="18" charset="0"/>
                <a:ea typeface="ＭＳ Ｐゴシック" pitchFamily="34" charset="-128"/>
                <a:cs typeface="Arial" pitchFamily="34" charset="0"/>
              </a:rPr>
              <a:t>SUNSET???</a:t>
            </a:r>
          </a:p>
        </p:txBody>
      </p:sp>
      <p:pic>
        <p:nvPicPr>
          <p:cNvPr id="5" name="4 Imagen" descr="sunriseset.jpg"/>
          <p:cNvPicPr>
            <a:picLocks noChangeAspect="1"/>
          </p:cNvPicPr>
          <p:nvPr/>
        </p:nvPicPr>
        <p:blipFill>
          <a:blip r:embed="rId3"/>
          <a:stretch>
            <a:fillRect/>
          </a:stretch>
        </p:blipFill>
        <p:spPr>
          <a:xfrm>
            <a:off x="2819400" y="1035810"/>
            <a:ext cx="3742006" cy="3429000"/>
          </a:xfrm>
          <a:prstGeom prst="ellipse">
            <a:avLst/>
          </a:prstGeom>
          <a:ln>
            <a:noFill/>
          </a:ln>
          <a:effectLst>
            <a:softEdge rad="112500"/>
          </a:effectLst>
        </p:spPr>
      </p:pic>
      <p:sp>
        <p:nvSpPr>
          <p:cNvPr id="6" name="5 CuadroTexto"/>
          <p:cNvSpPr txBox="1">
            <a:spLocks noChangeArrowheads="1"/>
          </p:cNvSpPr>
          <p:nvPr/>
        </p:nvSpPr>
        <p:spPr bwMode="auto">
          <a:xfrm>
            <a:off x="2369896" y="20147"/>
            <a:ext cx="46410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6000" dirty="0">
                <a:solidFill>
                  <a:srgbClr val="FFC000"/>
                </a:solidFill>
                <a:latin typeface="Bell MT" pitchFamily="18" charset="0"/>
              </a:rPr>
              <a:t> SUNRISE???</a:t>
            </a:r>
          </a:p>
        </p:txBody>
      </p:sp>
      <p:sp>
        <p:nvSpPr>
          <p:cNvPr id="4" name="Rectangle 3"/>
          <p:cNvSpPr/>
          <p:nvPr/>
        </p:nvSpPr>
        <p:spPr>
          <a:xfrm>
            <a:off x="385103" y="3886200"/>
            <a:ext cx="8610600" cy="2862322"/>
          </a:xfrm>
          <a:prstGeom prst="rect">
            <a:avLst/>
          </a:prstGeom>
        </p:spPr>
        <p:txBody>
          <a:bodyPr wrap="square">
            <a:spAutoFit/>
          </a:bodyPr>
          <a:lstStyle/>
          <a:p>
            <a:r>
              <a:rPr lang="fr-FR" dirty="0">
                <a:solidFill>
                  <a:srgbClr val="FF0000"/>
                </a:solidFill>
              </a:rPr>
              <a:t>Q</a:t>
            </a:r>
            <a:r>
              <a:rPr lang="fr-FR" dirty="0" smtClean="0">
                <a:solidFill>
                  <a:srgbClr val="FF0000"/>
                </a:solidFill>
              </a:rPr>
              <a:t>ue </a:t>
            </a:r>
            <a:r>
              <a:rPr lang="fr-FR" dirty="0">
                <a:solidFill>
                  <a:srgbClr val="FF0000"/>
                </a:solidFill>
              </a:rPr>
              <a:t>voyez-vous dans cette image ?</a:t>
            </a:r>
            <a:br>
              <a:rPr lang="fr-FR" dirty="0">
                <a:solidFill>
                  <a:srgbClr val="FF0000"/>
                </a:solidFill>
              </a:rPr>
            </a:br>
            <a:r>
              <a:rPr lang="fr-FR" dirty="0">
                <a:solidFill>
                  <a:srgbClr val="FF0000"/>
                </a:solidFill>
              </a:rPr>
              <a:t>Certains disent le </a:t>
            </a:r>
            <a:r>
              <a:rPr lang="fr-FR" dirty="0" smtClean="0">
                <a:solidFill>
                  <a:srgbClr val="FF0000"/>
                </a:solidFill>
              </a:rPr>
              <a:t>coucher </a:t>
            </a:r>
            <a:r>
              <a:rPr lang="fr-FR" dirty="0">
                <a:solidFill>
                  <a:srgbClr val="FF0000"/>
                </a:solidFill>
              </a:rPr>
              <a:t>du soleil, d'autres le lever du soleil … la vérité est </a:t>
            </a:r>
            <a:r>
              <a:rPr lang="fr-FR" dirty="0" smtClean="0">
                <a:solidFill>
                  <a:srgbClr val="FF0000"/>
                </a:solidFill>
              </a:rPr>
              <a:t>que nous </a:t>
            </a:r>
            <a:r>
              <a:rPr lang="fr-FR" dirty="0">
                <a:solidFill>
                  <a:srgbClr val="FF0000"/>
                </a:solidFill>
              </a:rPr>
              <a:t>regardons une image qui peut être </a:t>
            </a:r>
            <a:r>
              <a:rPr lang="fr-FR" dirty="0" smtClean="0">
                <a:solidFill>
                  <a:srgbClr val="FF0000"/>
                </a:solidFill>
              </a:rPr>
              <a:t> </a:t>
            </a:r>
            <a:r>
              <a:rPr lang="fr-FR" dirty="0">
                <a:solidFill>
                  <a:srgbClr val="FF0000"/>
                </a:solidFill>
              </a:rPr>
              <a:t>les </a:t>
            </a:r>
            <a:r>
              <a:rPr lang="fr-FR" dirty="0" smtClean="0">
                <a:solidFill>
                  <a:srgbClr val="FF0000"/>
                </a:solidFill>
              </a:rPr>
              <a:t>deux à la fois,. </a:t>
            </a:r>
            <a:r>
              <a:rPr lang="fr-FR" dirty="0">
                <a:solidFill>
                  <a:srgbClr val="FF0000"/>
                </a:solidFill>
              </a:rPr>
              <a:t>Cependant, le problème </a:t>
            </a:r>
            <a:r>
              <a:rPr lang="fr-FR" dirty="0" smtClean="0">
                <a:solidFill>
                  <a:srgbClr val="FF0000"/>
                </a:solidFill>
              </a:rPr>
              <a:t>est que nous </a:t>
            </a:r>
            <a:r>
              <a:rPr lang="fr-FR" dirty="0">
                <a:solidFill>
                  <a:srgbClr val="FF0000"/>
                </a:solidFill>
              </a:rPr>
              <a:t>ne sommes pas d'accord avec une réponse. De même avec nos </a:t>
            </a:r>
            <a:r>
              <a:rPr lang="fr-FR" dirty="0" smtClean="0">
                <a:solidFill>
                  <a:srgbClr val="FF0000"/>
                </a:solidFill>
              </a:rPr>
              <a:t>associations, beaucoup </a:t>
            </a:r>
            <a:r>
              <a:rPr lang="fr-FR" dirty="0">
                <a:solidFill>
                  <a:srgbClr val="FF0000"/>
                </a:solidFill>
              </a:rPr>
              <a:t>d'entre nous auront </a:t>
            </a:r>
            <a:r>
              <a:rPr lang="fr-FR" dirty="0" smtClean="0">
                <a:solidFill>
                  <a:srgbClr val="FF0000"/>
                </a:solidFill>
              </a:rPr>
              <a:t>des  </a:t>
            </a:r>
            <a:r>
              <a:rPr lang="fr-FR" dirty="0">
                <a:solidFill>
                  <a:srgbClr val="FF0000"/>
                </a:solidFill>
              </a:rPr>
              <a:t>idées différentes pour la marche à suivre qui </a:t>
            </a:r>
            <a:r>
              <a:rPr lang="fr-FR" dirty="0" smtClean="0">
                <a:solidFill>
                  <a:srgbClr val="FF0000"/>
                </a:solidFill>
              </a:rPr>
              <a:t>peuvent être toute correcte</a:t>
            </a:r>
            <a:r>
              <a:rPr lang="fr-FR" dirty="0">
                <a:solidFill>
                  <a:srgbClr val="FF0000"/>
                </a:solidFill>
              </a:rPr>
              <a:t>. Mais si nous ne sommes pas d'accord avec l'un </a:t>
            </a:r>
            <a:r>
              <a:rPr lang="fr-FR" dirty="0" smtClean="0">
                <a:solidFill>
                  <a:srgbClr val="FF0000"/>
                </a:solidFill>
              </a:rPr>
              <a:t>et l'autre, </a:t>
            </a:r>
            <a:r>
              <a:rPr lang="fr-FR" dirty="0">
                <a:solidFill>
                  <a:srgbClr val="FF0000"/>
                </a:solidFill>
              </a:rPr>
              <a:t>quant </a:t>
            </a:r>
            <a:r>
              <a:rPr lang="fr-FR" dirty="0" smtClean="0">
                <a:solidFill>
                  <a:srgbClr val="FF0000"/>
                </a:solidFill>
              </a:rPr>
              <a:t>à </a:t>
            </a:r>
            <a:r>
              <a:rPr lang="fr-FR" dirty="0">
                <a:solidFill>
                  <a:srgbClr val="FF0000"/>
                </a:solidFill>
              </a:rPr>
              <a:t>la </a:t>
            </a:r>
            <a:r>
              <a:rPr lang="fr-FR" dirty="0" smtClean="0">
                <a:solidFill>
                  <a:srgbClr val="FF0000"/>
                </a:solidFill>
              </a:rPr>
              <a:t>direction à  </a:t>
            </a:r>
            <a:r>
              <a:rPr lang="fr-FR" dirty="0">
                <a:solidFill>
                  <a:srgbClr val="FF0000"/>
                </a:solidFill>
              </a:rPr>
              <a:t>prendre </a:t>
            </a:r>
            <a:r>
              <a:rPr lang="fr-FR" dirty="0" smtClean="0">
                <a:solidFill>
                  <a:srgbClr val="FF0000"/>
                </a:solidFill>
              </a:rPr>
              <a:t>… </a:t>
            </a:r>
            <a:r>
              <a:rPr lang="fr-FR" dirty="0">
                <a:solidFill>
                  <a:srgbClr val="FF0000"/>
                </a:solidFill>
              </a:rPr>
              <a:t>nous ne nous </a:t>
            </a:r>
            <a:r>
              <a:rPr lang="fr-FR" dirty="0" smtClean="0">
                <a:solidFill>
                  <a:srgbClr val="FF0000"/>
                </a:solidFill>
              </a:rPr>
              <a:t>bougerons  </a:t>
            </a:r>
            <a:r>
              <a:rPr lang="fr-FR" dirty="0">
                <a:solidFill>
                  <a:srgbClr val="FF0000"/>
                </a:solidFill>
              </a:rPr>
              <a:t>jamais. Parfois </a:t>
            </a:r>
            <a:r>
              <a:rPr lang="fr-FR" dirty="0" smtClean="0">
                <a:solidFill>
                  <a:srgbClr val="FF0000"/>
                </a:solidFill>
              </a:rPr>
              <a:t>il n’est pas </a:t>
            </a:r>
            <a:r>
              <a:rPr lang="fr-FR" dirty="0">
                <a:solidFill>
                  <a:srgbClr val="FF0000"/>
                </a:solidFill>
              </a:rPr>
              <a:t>important d'être fixé avec </a:t>
            </a:r>
            <a:r>
              <a:rPr lang="fr-FR" dirty="0" smtClean="0">
                <a:solidFill>
                  <a:srgbClr val="FF0000"/>
                </a:solidFill>
              </a:rPr>
              <a:t>ce qui </a:t>
            </a:r>
            <a:r>
              <a:rPr lang="fr-FR" dirty="0">
                <a:solidFill>
                  <a:srgbClr val="FF0000"/>
                </a:solidFill>
              </a:rPr>
              <a:t>est juste </a:t>
            </a:r>
            <a:r>
              <a:rPr lang="fr-FR" dirty="0" smtClean="0">
                <a:solidFill>
                  <a:srgbClr val="FF0000"/>
                </a:solidFill>
              </a:rPr>
              <a:t>et mauvais </a:t>
            </a:r>
            <a:r>
              <a:rPr lang="fr-FR" dirty="0">
                <a:solidFill>
                  <a:srgbClr val="FF0000"/>
                </a:solidFill>
              </a:rPr>
              <a:t>… </a:t>
            </a:r>
            <a:r>
              <a:rPr lang="fr-FR" dirty="0" smtClean="0">
                <a:solidFill>
                  <a:srgbClr val="FF0000"/>
                </a:solidFill>
              </a:rPr>
              <a:t>Ce qui est </a:t>
            </a:r>
            <a:r>
              <a:rPr lang="fr-FR" dirty="0">
                <a:solidFill>
                  <a:srgbClr val="FF0000"/>
                </a:solidFill>
              </a:rPr>
              <a:t>important est </a:t>
            </a:r>
            <a:r>
              <a:rPr lang="fr-FR" dirty="0" smtClean="0">
                <a:solidFill>
                  <a:srgbClr val="FF0000"/>
                </a:solidFill>
              </a:rPr>
              <a:t>que nous </a:t>
            </a:r>
            <a:r>
              <a:rPr lang="fr-FR" dirty="0">
                <a:solidFill>
                  <a:srgbClr val="FF0000"/>
                </a:solidFill>
              </a:rPr>
              <a:t>nous déplaçons ensemble vers une </a:t>
            </a:r>
            <a:r>
              <a:rPr lang="fr-FR" dirty="0" smtClean="0">
                <a:solidFill>
                  <a:srgbClr val="FF0000"/>
                </a:solidFill>
              </a:rPr>
              <a:t>même</a:t>
            </a:r>
            <a:r>
              <a:rPr lang="fr-FR" dirty="0" smtClean="0">
                <a:solidFill>
                  <a:srgbClr val="FF0000"/>
                </a:solidFill>
              </a:rPr>
              <a:t> </a:t>
            </a:r>
            <a:r>
              <a:rPr lang="fr-FR" dirty="0" smtClean="0">
                <a:solidFill>
                  <a:srgbClr val="FF0000"/>
                </a:solidFill>
              </a:rPr>
              <a:t>direction .</a:t>
            </a:r>
            <a:endParaRPr lang="fr-FR" dirty="0">
              <a:solidFill>
                <a:srgbClr val="FF0000"/>
              </a:solidFill>
            </a:endParaRPr>
          </a:p>
        </p:txBody>
      </p:sp>
    </p:spTree>
    <p:extLst>
      <p:ext uri="{BB962C8B-B14F-4D97-AF65-F5344CB8AC3E}">
        <p14:creationId xmlns:p14="http://schemas.microsoft.com/office/powerpoint/2010/main" val="407308748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unriseset.jpg"/>
          <p:cNvPicPr>
            <a:picLocks noChangeAspect="1"/>
          </p:cNvPicPr>
          <p:nvPr/>
        </p:nvPicPr>
        <p:blipFill>
          <a:blip r:embed="rId3"/>
          <a:stretch>
            <a:fillRect/>
          </a:stretch>
        </p:blipFill>
        <p:spPr>
          <a:xfrm>
            <a:off x="2819400" y="1371600"/>
            <a:ext cx="3742006" cy="3733800"/>
          </a:xfrm>
          <a:prstGeom prst="ellipse">
            <a:avLst/>
          </a:prstGeom>
          <a:ln>
            <a:noFill/>
          </a:ln>
          <a:effectLst>
            <a:softEdge rad="112500"/>
          </a:effectLst>
        </p:spPr>
      </p:pic>
      <p:sp>
        <p:nvSpPr>
          <p:cNvPr id="9" name="2 Subtítulo"/>
          <p:cNvSpPr>
            <a:spLocks noGrp="1"/>
          </p:cNvSpPr>
          <p:nvPr>
            <p:ph type="subTitle" idx="1"/>
          </p:nvPr>
        </p:nvSpPr>
        <p:spPr>
          <a:xfrm>
            <a:off x="1600200" y="5181600"/>
            <a:ext cx="6400800" cy="1295400"/>
          </a:xfrm>
        </p:spPr>
        <p:txBody>
          <a:bodyPr/>
          <a:lstStyle/>
          <a:p>
            <a:pPr eaLnBrk="1" hangingPunct="1"/>
            <a:r>
              <a:rPr lang="en-US" sz="6000" dirty="0" smtClean="0">
                <a:solidFill>
                  <a:srgbClr val="FFC000"/>
                </a:solidFill>
                <a:latin typeface="Bell MT" pitchFamily="18" charset="0"/>
                <a:ea typeface="ＭＳ Ｐゴシック" pitchFamily="34" charset="-128"/>
                <a:cs typeface="Arial" pitchFamily="34" charset="0"/>
              </a:rPr>
              <a:t>SUNSET</a:t>
            </a:r>
            <a:r>
              <a:rPr lang="en-US" sz="6000" dirty="0" smtClean="0">
                <a:solidFill>
                  <a:srgbClr val="FFC000"/>
                </a:solidFill>
                <a:latin typeface="Bell MT" pitchFamily="18" charset="0"/>
                <a:ea typeface="ＭＳ Ｐゴシック" pitchFamily="34" charset="-128"/>
                <a:cs typeface="Arial" pitchFamily="34" charset="0"/>
              </a:rPr>
              <a:t>???</a:t>
            </a:r>
          </a:p>
        </p:txBody>
      </p:sp>
      <p:sp>
        <p:nvSpPr>
          <p:cNvPr id="10" name="5 CuadroTexto"/>
          <p:cNvSpPr txBox="1">
            <a:spLocks noChangeArrowheads="1"/>
          </p:cNvSpPr>
          <p:nvPr/>
        </p:nvSpPr>
        <p:spPr bwMode="auto">
          <a:xfrm>
            <a:off x="2369896" y="228600"/>
            <a:ext cx="46410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6000" dirty="0">
                <a:solidFill>
                  <a:srgbClr val="FFC000"/>
                </a:solidFill>
                <a:latin typeface="Bell MT" pitchFamily="18" charset="0"/>
              </a:rPr>
              <a:t> SUNRISE???</a:t>
            </a:r>
          </a:p>
        </p:txBody>
      </p:sp>
      <p:sp>
        <p:nvSpPr>
          <p:cNvPr id="3" name="Rectangle 2"/>
          <p:cNvSpPr/>
          <p:nvPr/>
        </p:nvSpPr>
        <p:spPr>
          <a:xfrm>
            <a:off x="728003" y="6172200"/>
            <a:ext cx="7924800" cy="369332"/>
          </a:xfrm>
          <a:prstGeom prst="rect">
            <a:avLst/>
          </a:prstGeom>
        </p:spPr>
        <p:txBody>
          <a:bodyPr wrap="square">
            <a:spAutoFit/>
          </a:bodyPr>
          <a:lstStyle/>
          <a:p>
            <a:r>
              <a:rPr lang="fr-FR" dirty="0" smtClean="0"/>
              <a:t>Donc, </a:t>
            </a:r>
            <a:r>
              <a:rPr lang="fr-FR" dirty="0"/>
              <a:t>pouvons-nous tous reconnaître que c'est le lever du soleil ?</a:t>
            </a:r>
          </a:p>
        </p:txBody>
      </p:sp>
    </p:spTree>
    <p:extLst>
      <p:ext uri="{BB962C8B-B14F-4D97-AF65-F5344CB8AC3E}">
        <p14:creationId xmlns:p14="http://schemas.microsoft.com/office/powerpoint/2010/main" val="39531869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3346" r="2092"/>
          <a:stretch>
            <a:fillRect/>
          </a:stretch>
        </p:blipFill>
        <p:spPr bwMode="auto">
          <a:xfrm>
            <a:off x="304800" y="533400"/>
            <a:ext cx="86106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descr="DSC0043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8400" y="457200"/>
            <a:ext cx="257175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5" descr="C:\Users\The Batcomputer\Dropbox\DonDon La Salle\UMAEL logos\LS Umael_WB Outline.jpg"/>
          <p:cNvPicPr>
            <a:picLocks noChangeAspect="1" noChangeArrowheads="1"/>
          </p:cNvPicPr>
          <p:nvPr/>
        </p:nvPicPr>
        <p:blipFill>
          <a:blip r:embed="rId5" cstate="screen">
            <a:biLevel thresh="50000"/>
            <a:extLst>
              <a:ext uri="{BEBA8EAE-BF5A-486C-A8C5-ECC9F3942E4B}">
                <a14:imgProps xmlns:a14="http://schemas.microsoft.com/office/drawing/2010/main">
                  <a14:imgLayer r:embed="rId6">
                    <a14:imgEffect>
                      <a14:backgroundRemoval t="10000" b="90000" l="10000" r="90000">
                        <a14:foregroundMark x1="52475" y1="48182" x2="52475" y2="48182"/>
                        <a14:foregroundMark x1="69307" y1="55152" x2="69307" y2="55152"/>
                        <a14:foregroundMark x1="77723" y1="57879" x2="77723" y2="57879"/>
                        <a14:foregroundMark x1="74752" y1="45455" x2="74752" y2="45455"/>
                        <a14:foregroundMark x1="83828" y1="62121" x2="83828" y2="62121"/>
                        <a14:foregroundMark x1="12706" y1="63636" x2="12706" y2="63636"/>
                        <a14:foregroundMark x1="18812" y1="63636" x2="18812" y2="63636"/>
                        <a14:foregroundMark x1="38779" y1="80303" x2="38779" y2="80303"/>
                        <a14:foregroundMark x1="41089" y1="66364" x2="41089" y2="66364"/>
                        <a14:foregroundMark x1="42409" y1="67576" x2="42409" y2="67576"/>
                        <a14:foregroundMark x1="49670" y1="65758" x2="49670" y2="65758"/>
                        <a14:foregroundMark x1="49010" y1="63939" x2="49010" y2="63939"/>
                        <a14:foregroundMark x1="36799" y1="69394" x2="36799" y2="69394"/>
                        <a14:foregroundMark x1="36799" y1="71818" x2="36799" y2="71818"/>
                        <a14:foregroundMark x1="38119" y1="69394" x2="38119" y2="69394"/>
                        <a14:foregroundMark x1="36799" y1="66970" x2="36799" y2="66970"/>
                        <a14:foregroundMark x1="53135" y1="80606" x2="53135" y2="80606"/>
                        <a14:foregroundMark x1="61881" y1="76061" x2="61881" y2="76061"/>
                        <a14:foregroundMark x1="69472" y1="78788" x2="69472" y2="78788"/>
                        <a14:foregroundMark x1="75578" y1="76970" x2="75578" y2="76970"/>
                        <a14:foregroundMark x1="81188" y1="77879" x2="81188" y2="77879"/>
                        <a14:backgroundMark x1="37624" y1="73333" x2="37624" y2="73333"/>
                      </a14:backgroundRemoval>
                    </a14:imgEffect>
                  </a14:imgLayer>
                </a14:imgProps>
              </a:ext>
              <a:ext uri="{28A0092B-C50C-407E-A947-70E740481C1C}">
                <a14:useLocalDpi xmlns:a14="http://schemas.microsoft.com/office/drawing/2010/main"/>
              </a:ext>
            </a:extLst>
          </a:blip>
          <a:srcRect/>
          <a:stretch>
            <a:fillRect/>
          </a:stretch>
        </p:blipFill>
        <p:spPr bwMode="auto">
          <a:xfrm>
            <a:off x="36689" y="4844978"/>
            <a:ext cx="3692525" cy="2013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94122" y="5666823"/>
            <a:ext cx="2544351" cy="369332"/>
          </a:xfrm>
          <a:prstGeom prst="rect">
            <a:avLst/>
          </a:prstGeom>
        </p:spPr>
        <p:txBody>
          <a:bodyPr wrap="none">
            <a:spAutoFit/>
          </a:bodyPr>
          <a:lstStyle/>
          <a:p>
            <a:r>
              <a:rPr lang="fil-PH" dirty="0" smtClean="0">
                <a:solidFill>
                  <a:srgbClr val="FFFF00"/>
                </a:solidFill>
              </a:rPr>
              <a:t>Merci</a:t>
            </a:r>
            <a:r>
              <a:rPr lang="fil-PH" dirty="0" smtClean="0">
                <a:solidFill>
                  <a:srgbClr val="FFFF00"/>
                </a:solidFill>
              </a:rPr>
              <a:t>!  </a:t>
            </a:r>
            <a:r>
              <a:rPr lang="fil-PH" dirty="0">
                <a:solidFill>
                  <a:srgbClr val="FFFF00"/>
                </a:solidFill>
              </a:rPr>
              <a:t>Animo La Salle!</a:t>
            </a: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810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68793" y="5225814"/>
            <a:ext cx="6457336" cy="1200329"/>
          </a:xfrm>
          <a:prstGeom prst="rect">
            <a:avLst/>
          </a:prstGeom>
        </p:spPr>
        <p:txBody>
          <a:bodyPr wrap="square">
            <a:spAutoFit/>
          </a:bodyPr>
          <a:lstStyle/>
          <a:p>
            <a:r>
              <a:rPr lang="fr-FR" dirty="0" smtClean="0"/>
              <a:t>Et pour nous l'aider, </a:t>
            </a:r>
            <a:r>
              <a:rPr lang="fr-FR" dirty="0"/>
              <a:t>il y a quelques années, UMAEL a créé ce </a:t>
            </a:r>
            <a:r>
              <a:rPr lang="fr-FR" dirty="0" smtClean="0"/>
              <a:t>magnifique</a:t>
            </a:r>
            <a:r>
              <a:rPr lang="fr-FR" dirty="0" smtClean="0"/>
              <a:t> </a:t>
            </a:r>
            <a:r>
              <a:rPr lang="fr-FR" dirty="0" smtClean="0"/>
              <a:t>document. Ce </a:t>
            </a:r>
            <a:r>
              <a:rPr lang="fr-FR" dirty="0"/>
              <a:t>document nous montre simplement des </a:t>
            </a:r>
            <a:r>
              <a:rPr lang="fr-FR" dirty="0" smtClean="0"/>
              <a:t>associations d‘anciens étudiants, </a:t>
            </a:r>
            <a:r>
              <a:rPr lang="fr-FR" dirty="0"/>
              <a:t>notre marche à suivre </a:t>
            </a:r>
            <a:r>
              <a:rPr lang="fr-FR" dirty="0" smtClean="0"/>
              <a:t>pour être </a:t>
            </a:r>
            <a:r>
              <a:rPr lang="fr-FR" dirty="0" smtClean="0"/>
              <a:t>une </a:t>
            </a:r>
            <a:r>
              <a:rPr lang="fr-FR" dirty="0"/>
              <a:t>Association de </a:t>
            </a:r>
            <a:r>
              <a:rPr lang="fr-FR" dirty="0" err="1" smtClean="0"/>
              <a:t>Lasalliens</a:t>
            </a:r>
            <a:r>
              <a:rPr lang="fr-FR" dirty="0" smtClean="0"/>
              <a:t> </a:t>
            </a:r>
            <a:r>
              <a:rPr lang="fr-FR" dirty="0" smtClean="0"/>
              <a:t>d’aujourd'hui</a:t>
            </a:r>
            <a:r>
              <a:rPr lang="fr-FR" dirty="0"/>
              <a:t>.</a:t>
            </a: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ctrTitle"/>
          </p:nvPr>
        </p:nvSpPr>
        <p:spPr>
          <a:xfrm>
            <a:off x="685800" y="1524000"/>
            <a:ext cx="7772400" cy="1470025"/>
          </a:xfrm>
        </p:spPr>
        <p:txBody>
          <a:bodyPr/>
          <a:lstStyle/>
          <a:p>
            <a:pPr eaLnBrk="1" hangingPunct="1"/>
            <a:r>
              <a:rPr lang="en-US" sz="6000" dirty="0" smtClean="0">
                <a:solidFill>
                  <a:srgbClr val="92D050"/>
                </a:solidFill>
                <a:latin typeface="Bell MT" pitchFamily="18" charset="0"/>
                <a:ea typeface="ＭＳ Ｐゴシック" pitchFamily="34" charset="-128"/>
              </a:rPr>
              <a:t>A </a:t>
            </a:r>
            <a:r>
              <a:rPr lang="en-US" sz="6000" b="1" dirty="0" smtClean="0">
                <a:solidFill>
                  <a:srgbClr val="92D050"/>
                </a:solidFill>
                <a:latin typeface="Bell MT" pitchFamily="18" charset="0"/>
                <a:ea typeface="ＭＳ Ｐゴシック" pitchFamily="34" charset="-128"/>
              </a:rPr>
              <a:t>Lasallian</a:t>
            </a:r>
            <a:r>
              <a:rPr lang="en-US" sz="6000" dirty="0" smtClean="0">
                <a:solidFill>
                  <a:srgbClr val="92D050"/>
                </a:solidFill>
                <a:latin typeface="Bell MT" pitchFamily="18" charset="0"/>
                <a:ea typeface="ＭＳ Ｐゴシック" pitchFamily="34" charset="-128"/>
              </a:rPr>
              <a:t> Alumni Association?</a:t>
            </a:r>
          </a:p>
        </p:txBody>
      </p:sp>
      <p:sp>
        <p:nvSpPr>
          <p:cNvPr id="24578" name="4 CuadroTexto"/>
          <p:cNvSpPr txBox="1">
            <a:spLocks noChangeArrowheads="1"/>
          </p:cNvSpPr>
          <p:nvPr/>
        </p:nvSpPr>
        <p:spPr bwMode="auto">
          <a:xfrm>
            <a:off x="1447800" y="6019800"/>
            <a:ext cx="5979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ja-JP" altLang="en-US" sz="3200" dirty="0">
                <a:latin typeface="Bell MT" pitchFamily="18" charset="0"/>
              </a:rPr>
              <a:t>“</a:t>
            </a:r>
            <a:r>
              <a:rPr lang="en-US" altLang="ja-JP" sz="3200" dirty="0">
                <a:latin typeface="Bell MT" pitchFamily="18" charset="0"/>
              </a:rPr>
              <a:t>…together and by association…</a:t>
            </a:r>
            <a:r>
              <a:rPr lang="ja-JP" altLang="en-US" sz="3200" dirty="0">
                <a:latin typeface="Bell MT" pitchFamily="18" charset="0"/>
              </a:rPr>
              <a:t>”</a:t>
            </a:r>
            <a:endParaRPr lang="en-US" sz="3200" dirty="0">
              <a:latin typeface="Bell MT" pitchFamily="18" charset="0"/>
            </a:endParaRPr>
          </a:p>
        </p:txBody>
      </p:sp>
      <p:sp>
        <p:nvSpPr>
          <p:cNvPr id="24579" name="5 CuadroTexto"/>
          <p:cNvSpPr txBox="1">
            <a:spLocks noChangeArrowheads="1"/>
          </p:cNvSpPr>
          <p:nvPr/>
        </p:nvSpPr>
        <p:spPr bwMode="auto">
          <a:xfrm>
            <a:off x="304800" y="457200"/>
            <a:ext cx="82526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6000" dirty="0">
                <a:latin typeface="Bell MT" pitchFamily="18" charset="0"/>
              </a:rPr>
              <a:t>What</a:t>
            </a:r>
            <a:r>
              <a:rPr lang="ja-JP" altLang="en-US" sz="6000" dirty="0">
                <a:latin typeface="Bell MT" pitchFamily="18" charset="0"/>
              </a:rPr>
              <a:t>’</a:t>
            </a:r>
            <a:r>
              <a:rPr lang="en-US" altLang="ja-JP" sz="6000" dirty="0">
                <a:latin typeface="Bell MT" pitchFamily="18" charset="0"/>
              </a:rPr>
              <a:t>s the purpose of….</a:t>
            </a:r>
            <a:endParaRPr lang="en-US" sz="6000" dirty="0">
              <a:latin typeface="Bell MT" pitchFamily="18" charset="0"/>
            </a:endParaRPr>
          </a:p>
        </p:txBody>
      </p:sp>
      <p:pic>
        <p:nvPicPr>
          <p:cNvPr id="2" name="Picture 1"/>
          <p:cNvPicPr>
            <a:picLocks noChangeAspect="1"/>
          </p:cNvPicPr>
          <p:nvPr/>
        </p:nvPicPr>
        <p:blipFill>
          <a:blip r:embed="rId3"/>
          <a:stretch>
            <a:fillRect/>
          </a:stretch>
        </p:blipFill>
        <p:spPr>
          <a:xfrm>
            <a:off x="457200" y="3276600"/>
            <a:ext cx="4089400" cy="2742304"/>
          </a:xfrm>
          <a:prstGeom prst="rect">
            <a:avLst/>
          </a:prstGeom>
        </p:spPr>
      </p:pic>
      <p:sp>
        <p:nvSpPr>
          <p:cNvPr id="4" name="Rectangle 3"/>
          <p:cNvSpPr/>
          <p:nvPr/>
        </p:nvSpPr>
        <p:spPr>
          <a:xfrm>
            <a:off x="4850273" y="3810000"/>
            <a:ext cx="3709629" cy="923330"/>
          </a:xfrm>
          <a:prstGeom prst="rect">
            <a:avLst/>
          </a:prstGeom>
        </p:spPr>
        <p:txBody>
          <a:bodyPr wrap="square">
            <a:spAutoFit/>
          </a:bodyPr>
          <a:lstStyle/>
          <a:p>
            <a:r>
              <a:rPr lang="fr-FR" dirty="0" smtClean="0"/>
              <a:t>Ainsi </a:t>
            </a:r>
            <a:r>
              <a:rPr lang="fr-FR" dirty="0"/>
              <a:t>quel </a:t>
            </a:r>
            <a:r>
              <a:rPr lang="fr-FR" dirty="0" smtClean="0"/>
              <a:t>est alors le </a:t>
            </a:r>
            <a:r>
              <a:rPr lang="fr-FR" dirty="0"/>
              <a:t>but d'une association d'anciens élèves </a:t>
            </a:r>
            <a:r>
              <a:rPr lang="fr-FR" dirty="0" err="1" smtClean="0"/>
              <a:t>lasalliens</a:t>
            </a:r>
            <a:r>
              <a:rPr lang="fr-FR" dirty="0" smtClean="0"/>
              <a:t> </a:t>
            </a:r>
            <a:r>
              <a:rPr lang="fr-FR" dirty="0"/>
              <a:t>? </a:t>
            </a:r>
            <a:r>
              <a:rPr lang="fr-FR" dirty="0" smtClean="0"/>
              <a:t>Le mot </a:t>
            </a:r>
            <a:r>
              <a:rPr lang="fr-FR" dirty="0"/>
              <a:t>clé "</a:t>
            </a:r>
            <a:r>
              <a:rPr lang="fr-FR" dirty="0" err="1" smtClean="0"/>
              <a:t>Lasallien</a:t>
            </a:r>
            <a:r>
              <a:rPr lang="fr-FR" dirty="0" smtClean="0"/>
              <a:t>"</a:t>
            </a: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fotos tercer 2009 00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0"/>
            <a:ext cx="3175000" cy="2381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l="3719"/>
          <a:stretch>
            <a:fillRect/>
          </a:stretch>
        </p:blipFill>
        <p:spPr bwMode="auto">
          <a:xfrm>
            <a:off x="5638800" y="4267200"/>
            <a:ext cx="3505200" cy="2590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2819400" cy="2987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19400" y="0"/>
            <a:ext cx="3733800" cy="29575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19400" y="2514600"/>
            <a:ext cx="280035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descr="Copy of Unidos%20como%20amigos%20y%20hermanos%20miramos%20a%20La%20Salle.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4419600"/>
            <a:ext cx="3251200" cy="243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7 Imagen" descr="DSC00510.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19400" y="4724400"/>
            <a:ext cx="2844800" cy="2133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10 Imagen" descr="lsakids.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2244725"/>
            <a:ext cx="3124200" cy="2327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1"/>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562600" y="2403475"/>
            <a:ext cx="3581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888590" y="3408362"/>
            <a:ext cx="7620000" cy="646331"/>
          </a:xfrm>
          <a:prstGeom prst="rect">
            <a:avLst/>
          </a:prstGeom>
          <a:noFill/>
        </p:spPr>
        <p:txBody>
          <a:bodyPr wrap="square" rtlCol="0">
            <a:spAutoFit/>
          </a:bodyPr>
          <a:lstStyle/>
          <a:p>
            <a:r>
              <a:rPr lang="fr-FR" b="1" dirty="0" smtClean="0">
                <a:solidFill>
                  <a:srgbClr val="FF0000"/>
                </a:solidFill>
              </a:rPr>
              <a:t>Les enfants! </a:t>
            </a:r>
            <a:r>
              <a:rPr lang="fr-FR" b="1" dirty="0">
                <a:solidFill>
                  <a:srgbClr val="FF0000"/>
                </a:solidFill>
              </a:rPr>
              <a:t>Oui les enfants! Participer à la Mission </a:t>
            </a:r>
            <a:r>
              <a:rPr lang="fr-FR" b="1" dirty="0" err="1" smtClean="0">
                <a:solidFill>
                  <a:srgbClr val="FF0000"/>
                </a:solidFill>
              </a:rPr>
              <a:t>Lasallienne</a:t>
            </a:r>
            <a:r>
              <a:rPr lang="fr-FR" b="1" dirty="0" smtClean="0">
                <a:solidFill>
                  <a:srgbClr val="FF0000"/>
                </a:solidFill>
              </a:rPr>
              <a:t> d'éducation.</a:t>
            </a:r>
            <a:endParaRPr lang="fil-PH"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Subtítulo"/>
          <p:cNvSpPr>
            <a:spLocks noGrp="1"/>
          </p:cNvSpPr>
          <p:nvPr>
            <p:ph type="subTitle" idx="1"/>
          </p:nvPr>
        </p:nvSpPr>
        <p:spPr>
          <a:xfrm>
            <a:off x="914400" y="4495800"/>
            <a:ext cx="7391400" cy="1752600"/>
          </a:xfrm>
        </p:spPr>
        <p:txBody>
          <a:bodyPr/>
          <a:lstStyle/>
          <a:p>
            <a:pPr eaLnBrk="1" hangingPunct="1"/>
            <a:r>
              <a:rPr lang="en-US" sz="4000" i="1" dirty="0" smtClean="0">
                <a:solidFill>
                  <a:srgbClr val="FFC000"/>
                </a:solidFill>
                <a:latin typeface="Bell MT" pitchFamily="18" charset="0"/>
                <a:ea typeface="ＭＳ Ｐゴシック" pitchFamily="34" charset="-128"/>
              </a:rPr>
              <a:t>Are we remaining faithful to the call?</a:t>
            </a:r>
          </a:p>
        </p:txBody>
      </p:sp>
      <p:pic>
        <p:nvPicPr>
          <p:cNvPr id="2" name="Picture 1" descr="Umael Avatar reverse blk.jpg"/>
          <p:cNvPicPr>
            <a:picLocks noChangeAspect="1"/>
          </p:cNvPicPr>
          <p:nvPr/>
        </p:nvPicPr>
        <p:blipFill>
          <a:blip r:embed="rId3" cstate="screen">
            <a:clrChange>
              <a:clrFrom>
                <a:srgbClr val="1F1F1F"/>
              </a:clrFrom>
              <a:clrTo>
                <a:srgbClr val="1F1F1F">
                  <a:alpha val="0"/>
                </a:srgbClr>
              </a:clrTo>
            </a:clrChang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95600" y="609600"/>
            <a:ext cx="3352800" cy="3352800"/>
          </a:xfrm>
          <a:prstGeom prst="rect">
            <a:avLst/>
          </a:prstGeom>
        </p:spPr>
      </p:pic>
      <p:sp>
        <p:nvSpPr>
          <p:cNvPr id="4" name="Rectangle 3"/>
          <p:cNvSpPr/>
          <p:nvPr/>
        </p:nvSpPr>
        <p:spPr>
          <a:xfrm>
            <a:off x="647700" y="5638800"/>
            <a:ext cx="7848600" cy="646331"/>
          </a:xfrm>
          <a:prstGeom prst="rect">
            <a:avLst/>
          </a:prstGeom>
        </p:spPr>
        <p:txBody>
          <a:bodyPr wrap="square">
            <a:spAutoFit/>
          </a:bodyPr>
          <a:lstStyle/>
          <a:p>
            <a:r>
              <a:rPr lang="fr-FR" dirty="0"/>
              <a:t>C</a:t>
            </a:r>
            <a:r>
              <a:rPr lang="fr-FR" dirty="0" smtClean="0"/>
              <a:t>'est </a:t>
            </a:r>
            <a:r>
              <a:rPr lang="fr-FR" dirty="0"/>
              <a:t>l'appel! Maintenant la question! Est-ce que nous sommes fidèles à l'appel ?! Passons-nous le test ?!</a:t>
            </a: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2 Subtítulo"/>
          <p:cNvSpPr>
            <a:spLocks noGrp="1"/>
          </p:cNvSpPr>
          <p:nvPr>
            <p:ph type="subTitle" idx="1"/>
          </p:nvPr>
        </p:nvSpPr>
        <p:spPr>
          <a:xfrm>
            <a:off x="319548" y="1524000"/>
            <a:ext cx="8534400" cy="1371600"/>
          </a:xfrm>
        </p:spPr>
        <p:txBody>
          <a:bodyPr/>
          <a:lstStyle/>
          <a:p>
            <a:pPr eaLnBrk="1" hangingPunct="1"/>
            <a:r>
              <a:rPr lang="en-US" sz="4000" i="1" dirty="0" smtClean="0">
                <a:solidFill>
                  <a:srgbClr val="FFC000"/>
                </a:solidFill>
                <a:ea typeface="ＭＳ Ｐゴシック" pitchFamily="34" charset="-128"/>
              </a:rPr>
              <a:t>What is the purpose of the Former Student Association?</a:t>
            </a:r>
          </a:p>
          <a:p>
            <a:pPr eaLnBrk="1" hangingPunct="1"/>
            <a:r>
              <a:rPr lang="en-US" sz="4000" i="1" dirty="0" smtClean="0">
                <a:solidFill>
                  <a:srgbClr val="FFC000"/>
                </a:solidFill>
                <a:ea typeface="ＭＳ Ｐゴシック" pitchFamily="34" charset="-128"/>
              </a:rPr>
              <a:t>#1</a:t>
            </a:r>
          </a:p>
        </p:txBody>
      </p:sp>
      <p:sp>
        <p:nvSpPr>
          <p:cNvPr id="6" name="5 CuadroTexto"/>
          <p:cNvSpPr txBox="1">
            <a:spLocks noChangeArrowheads="1"/>
          </p:cNvSpPr>
          <p:nvPr/>
        </p:nvSpPr>
        <p:spPr bwMode="auto">
          <a:xfrm>
            <a:off x="76200" y="3352800"/>
            <a:ext cx="6477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i="1" dirty="0"/>
              <a:t>To aid members in leading a Christian </a:t>
            </a:r>
            <a:r>
              <a:rPr lang="en-US" sz="2800" i="1" dirty="0">
                <a:solidFill>
                  <a:srgbClr val="FFFF00"/>
                </a:solidFill>
              </a:rPr>
              <a:t>(Spiritual)</a:t>
            </a:r>
            <a:r>
              <a:rPr lang="en-US" sz="2800" i="1" dirty="0"/>
              <a:t> </a:t>
            </a:r>
          </a:p>
          <a:p>
            <a:pPr algn="ctr" eaLnBrk="1" hangingPunct="1"/>
            <a:r>
              <a:rPr lang="en-US" sz="2800" i="1" dirty="0"/>
              <a:t>life that is coherent with the </a:t>
            </a:r>
          </a:p>
          <a:p>
            <a:pPr algn="ctr" eaLnBrk="1" hangingPunct="1"/>
            <a:r>
              <a:rPr lang="en-US" sz="2800" i="1" dirty="0"/>
              <a:t>demands of the </a:t>
            </a:r>
          </a:p>
          <a:p>
            <a:pPr algn="ctr" eaLnBrk="1" hangingPunct="1"/>
            <a:r>
              <a:rPr lang="en-US" sz="2800" i="1" dirty="0" smtClean="0"/>
              <a:t>Gospel </a:t>
            </a:r>
            <a:r>
              <a:rPr lang="en-US" sz="2800" i="1" dirty="0">
                <a:solidFill>
                  <a:srgbClr val="FFFF00"/>
                </a:solidFill>
              </a:rPr>
              <a:t>(and their own sacred texts)</a:t>
            </a:r>
            <a:r>
              <a:rPr lang="en-US" sz="2800" i="1" dirty="0"/>
              <a:t>.</a:t>
            </a:r>
            <a:endParaRPr lang="en-US" sz="2800" dirty="0"/>
          </a:p>
        </p:txBody>
      </p:sp>
      <p:pic>
        <p:nvPicPr>
          <p:cNvPr id="2053" name="Picture 5" descr="C:\Users\The Batcomputer\Dropbox\DonDon La Salle\UMAEL logos\LS Umael_WB Outline.jpg"/>
          <p:cNvPicPr>
            <a:picLocks noChangeAspect="1" noChangeArrowheads="1"/>
          </p:cNvPicPr>
          <p:nvPr/>
        </p:nvPicPr>
        <p:blipFill>
          <a:blip r:embed="rId3" cstate="screen">
            <a:biLevel thresh="50000"/>
            <a:extLst>
              <a:ext uri="{28A0092B-C50C-407E-A947-70E740481C1C}">
                <a14:useLocalDpi xmlns:a14="http://schemas.microsoft.com/office/drawing/2010/main"/>
              </a:ext>
            </a:extLst>
          </a:blip>
          <a:srcRect/>
          <a:stretch>
            <a:fillRect/>
          </a:stretch>
        </p:blipFill>
        <p:spPr bwMode="auto">
          <a:xfrm>
            <a:off x="223685" y="2186963"/>
            <a:ext cx="2138516" cy="1165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sc animo.jpg"/>
          <p:cNvPicPr>
            <a:picLocks noChangeAspect="1"/>
          </p:cNvPicPr>
          <p:nvPr/>
        </p:nvPicPr>
        <p:blipFill rotWithShape="1">
          <a:blip r:embed="rId4">
            <a:extLst>
              <a:ext uri="{28A0092B-C50C-407E-A947-70E740481C1C}">
                <a14:useLocalDpi xmlns:a14="http://schemas.microsoft.com/office/drawing/2010/main" val="0"/>
              </a:ext>
            </a:extLst>
          </a:blip>
          <a:srcRect l="246" r="66986"/>
          <a:stretch/>
        </p:blipFill>
        <p:spPr>
          <a:xfrm>
            <a:off x="6408174" y="2841803"/>
            <a:ext cx="2438400" cy="3268761"/>
          </a:xfrm>
          <a:prstGeom prst="rect">
            <a:avLst/>
          </a:prstGeom>
        </p:spPr>
      </p:pic>
      <p:sp>
        <p:nvSpPr>
          <p:cNvPr id="3" name="Rectangle 2"/>
          <p:cNvSpPr/>
          <p:nvPr/>
        </p:nvSpPr>
        <p:spPr>
          <a:xfrm>
            <a:off x="381000" y="152400"/>
            <a:ext cx="8465574" cy="1477328"/>
          </a:xfrm>
          <a:prstGeom prst="rect">
            <a:avLst/>
          </a:prstGeom>
        </p:spPr>
        <p:txBody>
          <a:bodyPr wrap="square">
            <a:spAutoFit/>
          </a:bodyPr>
          <a:lstStyle/>
          <a:p>
            <a:r>
              <a:rPr lang="fr-FR" b="1" dirty="0">
                <a:solidFill>
                  <a:srgbClr val="FF0000"/>
                </a:solidFill>
              </a:rPr>
              <a:t>Dans le document </a:t>
            </a:r>
            <a:r>
              <a:rPr lang="fr-FR" b="1" dirty="0" smtClean="0">
                <a:solidFill>
                  <a:srgbClr val="FF0000"/>
                </a:solidFill>
              </a:rPr>
              <a:t>que nous vous montrons, l’UMAEL </a:t>
            </a:r>
            <a:r>
              <a:rPr lang="fr-FR" b="1" dirty="0" smtClean="0">
                <a:solidFill>
                  <a:srgbClr val="FF0000"/>
                </a:solidFill>
              </a:rPr>
              <a:t>nous l’</a:t>
            </a:r>
            <a:r>
              <a:rPr lang="fr-FR" b="1" dirty="0" smtClean="0">
                <a:solidFill>
                  <a:srgbClr val="FF0000"/>
                </a:solidFill>
              </a:rPr>
              <a:t>a </a:t>
            </a:r>
            <a:r>
              <a:rPr lang="fr-FR" b="1" dirty="0" smtClean="0">
                <a:solidFill>
                  <a:srgbClr val="FF0000"/>
                </a:solidFill>
              </a:rPr>
              <a:t>rendu </a:t>
            </a:r>
            <a:r>
              <a:rPr lang="fr-FR" b="1" dirty="0">
                <a:solidFill>
                  <a:srgbClr val="FF0000"/>
                </a:solidFill>
              </a:rPr>
              <a:t>facile pour </a:t>
            </a:r>
            <a:r>
              <a:rPr lang="fr-FR" b="1" dirty="0" smtClean="0">
                <a:solidFill>
                  <a:srgbClr val="FF0000"/>
                </a:solidFill>
              </a:rPr>
              <a:t>réfléchir </a:t>
            </a:r>
            <a:r>
              <a:rPr lang="fr-FR" b="1" dirty="0">
                <a:solidFill>
                  <a:srgbClr val="FF0000"/>
                </a:solidFill>
              </a:rPr>
              <a:t>sur n</a:t>
            </a:r>
            <a:r>
              <a:rPr lang="fr-FR" b="1" dirty="0" smtClean="0">
                <a:solidFill>
                  <a:srgbClr val="FF0000"/>
                </a:solidFill>
              </a:rPr>
              <a:t>otre </a:t>
            </a:r>
            <a:r>
              <a:rPr lang="fr-FR" b="1" dirty="0">
                <a:solidFill>
                  <a:srgbClr val="FF0000"/>
                </a:solidFill>
              </a:rPr>
              <a:t>association. Comme nous passons ce … je vous encourage </a:t>
            </a:r>
            <a:r>
              <a:rPr lang="fr-FR" b="1" dirty="0" smtClean="0">
                <a:solidFill>
                  <a:srgbClr val="FF0000"/>
                </a:solidFill>
              </a:rPr>
              <a:t>ainsi que  </a:t>
            </a:r>
            <a:r>
              <a:rPr lang="fr-FR" b="1" dirty="0">
                <a:solidFill>
                  <a:srgbClr val="FF0000"/>
                </a:solidFill>
              </a:rPr>
              <a:t>votre </a:t>
            </a:r>
            <a:r>
              <a:rPr lang="fr-FR" b="1" dirty="0" smtClean="0">
                <a:solidFill>
                  <a:srgbClr val="FF0000"/>
                </a:solidFill>
              </a:rPr>
              <a:t>collègues </a:t>
            </a:r>
            <a:r>
              <a:rPr lang="fr-FR" b="1" dirty="0">
                <a:solidFill>
                  <a:srgbClr val="FF0000"/>
                </a:solidFill>
              </a:rPr>
              <a:t>à faire ainsi.</a:t>
            </a:r>
            <a:br>
              <a:rPr lang="fr-FR" b="1" dirty="0">
                <a:solidFill>
                  <a:srgbClr val="FF0000"/>
                </a:solidFill>
              </a:rPr>
            </a:br>
            <a:r>
              <a:rPr lang="fr-FR" b="1" dirty="0" smtClean="0">
                <a:solidFill>
                  <a:srgbClr val="FF0000"/>
                </a:solidFill>
              </a:rPr>
              <a:t>En premier . </a:t>
            </a:r>
            <a:r>
              <a:rPr lang="fr-FR" b="1" dirty="0">
                <a:solidFill>
                  <a:srgbClr val="FF0000"/>
                </a:solidFill>
              </a:rPr>
              <a:t>Quelle part de </a:t>
            </a:r>
            <a:r>
              <a:rPr lang="fr-FR" b="1" dirty="0">
                <a:solidFill>
                  <a:srgbClr val="FF0000"/>
                </a:solidFill>
              </a:rPr>
              <a:t>n</a:t>
            </a:r>
            <a:r>
              <a:rPr lang="fr-FR" b="1" dirty="0" smtClean="0">
                <a:solidFill>
                  <a:srgbClr val="FF0000"/>
                </a:solidFill>
              </a:rPr>
              <a:t>os </a:t>
            </a:r>
            <a:r>
              <a:rPr lang="fr-FR" b="1" dirty="0">
                <a:solidFill>
                  <a:srgbClr val="FF0000"/>
                </a:solidFill>
              </a:rPr>
              <a:t>ressources, </a:t>
            </a:r>
            <a:r>
              <a:rPr lang="fr-FR" b="1" dirty="0" smtClean="0">
                <a:solidFill>
                  <a:srgbClr val="FF0000"/>
                </a:solidFill>
              </a:rPr>
              <a:t>de </a:t>
            </a:r>
            <a:r>
              <a:rPr lang="fr-FR" b="1" dirty="0" smtClean="0">
                <a:solidFill>
                  <a:srgbClr val="FF0000"/>
                </a:solidFill>
              </a:rPr>
              <a:t>nos </a:t>
            </a:r>
            <a:r>
              <a:rPr lang="fr-FR" b="1" dirty="0">
                <a:solidFill>
                  <a:srgbClr val="FF0000"/>
                </a:solidFill>
              </a:rPr>
              <a:t>activités sont adaptées pour aider </a:t>
            </a:r>
            <a:r>
              <a:rPr lang="fr-FR" b="1" dirty="0">
                <a:solidFill>
                  <a:srgbClr val="FF0000"/>
                </a:solidFill>
              </a:rPr>
              <a:t>n</a:t>
            </a:r>
            <a:r>
              <a:rPr lang="fr-FR" b="1" dirty="0" smtClean="0">
                <a:solidFill>
                  <a:srgbClr val="FF0000"/>
                </a:solidFill>
              </a:rPr>
              <a:t>os </a:t>
            </a:r>
            <a:r>
              <a:rPr lang="fr-FR" b="1" dirty="0">
                <a:solidFill>
                  <a:srgbClr val="FF0000"/>
                </a:solidFill>
              </a:rPr>
              <a:t>membres </a:t>
            </a:r>
            <a:r>
              <a:rPr lang="fr-FR" b="1" dirty="0" smtClean="0">
                <a:solidFill>
                  <a:srgbClr val="FF0000"/>
                </a:solidFill>
              </a:rPr>
              <a:t>menant  à une </a:t>
            </a:r>
            <a:r>
              <a:rPr lang="fr-FR" b="1" dirty="0">
                <a:solidFill>
                  <a:srgbClr val="FF0000"/>
                </a:solidFill>
              </a:rPr>
              <a:t>vie spirituelle ?</a:t>
            </a:r>
          </a:p>
        </p:txBody>
      </p:sp>
    </p:spTree>
    <p:extLst>
      <p:ext uri="{BB962C8B-B14F-4D97-AF65-F5344CB8AC3E}">
        <p14:creationId xmlns:p14="http://schemas.microsoft.com/office/powerpoint/2010/main" val="355260575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4785852" y="1447800"/>
            <a:ext cx="3581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3600" b="1" i="1" dirty="0" smtClean="0">
                <a:solidFill>
                  <a:srgbClr val="FFFF00"/>
                </a:solidFill>
              </a:rPr>
              <a:t>To </a:t>
            </a:r>
            <a:r>
              <a:rPr lang="en-US" sz="3600" b="1" i="1" dirty="0">
                <a:solidFill>
                  <a:srgbClr val="FFFF00"/>
                </a:solidFill>
              </a:rPr>
              <a:t>help </a:t>
            </a:r>
            <a:r>
              <a:rPr lang="en-US" sz="3600" b="1" i="1" dirty="0" smtClean="0">
                <a:solidFill>
                  <a:srgbClr val="FFFF00"/>
                </a:solidFill>
              </a:rPr>
              <a:t>members commit themselves to </a:t>
            </a:r>
            <a:r>
              <a:rPr lang="en-US" sz="3600" b="1" i="1" dirty="0">
                <a:solidFill>
                  <a:srgbClr val="FFFF00"/>
                </a:solidFill>
              </a:rPr>
              <a:t>missionary </a:t>
            </a:r>
            <a:r>
              <a:rPr lang="en-US" sz="3600" b="1" i="1" dirty="0" smtClean="0">
                <a:solidFill>
                  <a:srgbClr val="FFFF00"/>
                </a:solidFill>
              </a:rPr>
              <a:t>and apostolic </a:t>
            </a:r>
            <a:r>
              <a:rPr lang="en-US" sz="3600" b="1" i="1" dirty="0">
                <a:solidFill>
                  <a:srgbClr val="FFFF00"/>
                </a:solidFill>
              </a:rPr>
              <a:t>activities.</a:t>
            </a:r>
            <a:endParaRPr lang="en-US" sz="3600" b="1" dirty="0">
              <a:solidFill>
                <a:srgbClr val="FFFF00"/>
              </a:solidFill>
            </a:endParaRPr>
          </a:p>
        </p:txBody>
      </p:sp>
      <p:sp>
        <p:nvSpPr>
          <p:cNvPr id="36867" name="3 CuadroTexto"/>
          <p:cNvSpPr txBox="1">
            <a:spLocks noChangeArrowheads="1"/>
          </p:cNvSpPr>
          <p:nvPr/>
        </p:nvSpPr>
        <p:spPr bwMode="auto">
          <a:xfrm>
            <a:off x="2514600" y="228600"/>
            <a:ext cx="4119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6000" dirty="0">
                <a:solidFill>
                  <a:srgbClr val="FFC000"/>
                </a:solidFill>
              </a:rPr>
              <a:t>Purpose #2</a:t>
            </a:r>
          </a:p>
        </p:txBody>
      </p:sp>
      <p:pic>
        <p:nvPicPr>
          <p:cNvPr id="2" name="Picture 1" descr="fsc animo.jpg"/>
          <p:cNvPicPr>
            <a:picLocks noChangeAspect="1"/>
          </p:cNvPicPr>
          <p:nvPr/>
        </p:nvPicPr>
        <p:blipFill rotWithShape="1">
          <a:blip r:embed="rId3">
            <a:extLst>
              <a:ext uri="{28A0092B-C50C-407E-A947-70E740481C1C}">
                <a14:useLocalDpi xmlns:a14="http://schemas.microsoft.com/office/drawing/2010/main" val="0"/>
              </a:ext>
            </a:extLst>
          </a:blip>
          <a:srcRect l="32675" r="32509"/>
          <a:stretch/>
        </p:blipFill>
        <p:spPr>
          <a:xfrm>
            <a:off x="1066800" y="1447800"/>
            <a:ext cx="3321760" cy="4191000"/>
          </a:xfrm>
          <a:prstGeom prst="rect">
            <a:avLst/>
          </a:prstGeom>
        </p:spPr>
      </p:pic>
      <p:sp>
        <p:nvSpPr>
          <p:cNvPr id="6" name="Rectangle 5"/>
          <p:cNvSpPr/>
          <p:nvPr/>
        </p:nvSpPr>
        <p:spPr>
          <a:xfrm>
            <a:off x="228600" y="5715000"/>
            <a:ext cx="8686800" cy="923330"/>
          </a:xfrm>
          <a:prstGeom prst="rect">
            <a:avLst/>
          </a:prstGeom>
        </p:spPr>
        <p:txBody>
          <a:bodyPr wrap="square">
            <a:spAutoFit/>
          </a:bodyPr>
          <a:lstStyle/>
          <a:p>
            <a:r>
              <a:rPr lang="fr-FR" dirty="0" smtClean="0"/>
              <a:t>En </a:t>
            </a:r>
            <a:r>
              <a:rPr lang="fr-FR" dirty="0"/>
              <a:t>bref, n</a:t>
            </a:r>
            <a:r>
              <a:rPr lang="fr-FR" dirty="0" smtClean="0"/>
              <a:t>otre </a:t>
            </a:r>
            <a:r>
              <a:rPr lang="fr-FR" dirty="0"/>
              <a:t>l'association fournit-elle </a:t>
            </a:r>
            <a:r>
              <a:rPr lang="fr-FR" dirty="0" smtClean="0"/>
              <a:t>des </a:t>
            </a:r>
            <a:r>
              <a:rPr lang="fr-FR" dirty="0"/>
              <a:t>occasions </a:t>
            </a:r>
            <a:r>
              <a:rPr lang="fr-FR" dirty="0" smtClean="0"/>
              <a:t>de servir aux </a:t>
            </a:r>
            <a:r>
              <a:rPr lang="fr-FR" dirty="0"/>
              <a:t>membres </a:t>
            </a:r>
            <a:r>
              <a:rPr lang="fr-FR" dirty="0" smtClean="0"/>
              <a:t> </a:t>
            </a:r>
            <a:r>
              <a:rPr lang="fr-FR" dirty="0"/>
              <a:t>? </a:t>
            </a:r>
            <a:r>
              <a:rPr lang="fr-FR" dirty="0" smtClean="0"/>
              <a:t>Participons nous au </a:t>
            </a:r>
            <a:r>
              <a:rPr lang="fr-FR" dirty="0"/>
              <a:t>bénévolat qui soutient non seulement l'association mais soutient </a:t>
            </a:r>
            <a:r>
              <a:rPr lang="fr-FR" dirty="0" smtClean="0"/>
              <a:t>aussi la </a:t>
            </a:r>
            <a:r>
              <a:rPr lang="fr-FR" dirty="0"/>
              <a:t>Mission </a:t>
            </a:r>
            <a:r>
              <a:rPr lang="fr-FR" dirty="0" smtClean="0"/>
              <a:t> </a:t>
            </a:r>
            <a:r>
              <a:rPr lang="fr-FR" dirty="0" err="1" smtClean="0"/>
              <a:t>Lasallienne</a:t>
            </a:r>
            <a:r>
              <a:rPr lang="fr-FR" dirty="0" smtClean="0"/>
              <a:t> </a:t>
            </a:r>
            <a:r>
              <a:rPr lang="fr-FR" dirty="0"/>
              <a:t>?</a:t>
            </a:r>
          </a:p>
        </p:txBody>
      </p:sp>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TotalTime>
  <Words>3481</Words>
  <Application>Microsoft Office PowerPoint</Application>
  <PresentationFormat>Affichage à l'écran (4:3)</PresentationFormat>
  <Paragraphs>179</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Tema de Office</vt:lpstr>
      <vt:lpstr>Présentation PowerPoint</vt:lpstr>
      <vt:lpstr>Why are we still connected to  La Salle?</vt:lpstr>
      <vt:lpstr>Présentation PowerPoint</vt:lpstr>
      <vt:lpstr>Présentation PowerPoint</vt:lpstr>
      <vt:lpstr>A Lasallian Alumni Association?</vt:lpstr>
      <vt:lpstr>Présentation PowerPoint</vt:lpstr>
      <vt:lpstr>Présentation PowerPoint</vt:lpstr>
      <vt:lpstr>Présentation PowerPoint</vt:lpstr>
      <vt:lpstr>Présentation PowerPoint</vt:lpstr>
      <vt:lpstr>Purpose #3 To support the Lasallian School.  </vt:lpstr>
      <vt:lpstr>Purpose #4 To participate in the Lasallian Educational Mission </vt:lpstr>
      <vt:lpstr>Purpose #5 To be associated for the Mission. </vt:lpstr>
      <vt:lpstr>LASALLIAN TEST</vt:lpstr>
      <vt:lpstr>1st </vt:lpstr>
      <vt:lpstr>…a charism that is spelled out in the promotion of the person and of society by means of human and Christian (spiritual) education. We are Lasallians in the measure that we participate in and embrace that charism.</vt:lpstr>
      <vt:lpstr>2nd </vt:lpstr>
      <vt:lpstr>...That relationship begins in a local community but it does not end there. It is open to the District, Regional, and international community. An Association that is isolated and independent is NOT Lasallian. </vt:lpstr>
      <vt:lpstr>3rd </vt:lpstr>
      <vt:lpstr>Présentation PowerPoint</vt:lpstr>
      <vt:lpstr>Présentation PowerPoint</vt:lpstr>
      <vt:lpstr>Présentation PowerPoint</vt:lpstr>
      <vt:lpstr>4 Ways of being a member of an Association:</vt:lpstr>
      <vt:lpstr>Registered Member</vt:lpstr>
      <vt:lpstr>Observer</vt:lpstr>
      <vt:lpstr>Supporting members</vt:lpstr>
      <vt:lpstr>Committed members</vt:lpstr>
      <vt:lpstr>Way back in 1999…Superior General says to UMAEL…</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U.M.A.E.L.</dc:title>
  <dc:creator>L.S.</dc:creator>
  <cp:lastModifiedBy>Claude H.</cp:lastModifiedBy>
  <cp:revision>192</cp:revision>
  <cp:lastPrinted>2015-06-02T23:00:40Z</cp:lastPrinted>
  <dcterms:created xsi:type="dcterms:W3CDTF">2012-05-10T14:12:25Z</dcterms:created>
  <dcterms:modified xsi:type="dcterms:W3CDTF">2015-06-18T21:06:17Z</dcterms:modified>
</cp:coreProperties>
</file>